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howSpecialPlsOnTitleSld="0" saveSubsetFonts="1" autoCompressPictures="0">
  <p:sldMasterIdLst>
    <p:sldMasterId id="2147483648" r:id="rId1"/>
  </p:sldMasterIdLst>
  <p:notesMasterIdLst>
    <p:notesMasterId r:id="rId27"/>
  </p:notesMasterIdLst>
  <p:sldIdLst>
    <p:sldId id="258" r:id="rId2"/>
    <p:sldId id="512" r:id="rId3"/>
    <p:sldId id="596" r:id="rId4"/>
    <p:sldId id="590" r:id="rId5"/>
    <p:sldId id="600" r:id="rId6"/>
    <p:sldId id="579" r:id="rId7"/>
    <p:sldId id="601" r:id="rId8"/>
    <p:sldId id="581" r:id="rId9"/>
    <p:sldId id="591" r:id="rId10"/>
    <p:sldId id="582" r:id="rId11"/>
    <p:sldId id="602" r:id="rId12"/>
    <p:sldId id="583" r:id="rId13"/>
    <p:sldId id="597" r:id="rId14"/>
    <p:sldId id="599" r:id="rId15"/>
    <p:sldId id="603" r:id="rId16"/>
    <p:sldId id="584" r:id="rId17"/>
    <p:sldId id="585" r:id="rId18"/>
    <p:sldId id="586" r:id="rId19"/>
    <p:sldId id="592" r:id="rId20"/>
    <p:sldId id="593" r:id="rId21"/>
    <p:sldId id="594" r:id="rId22"/>
    <p:sldId id="595" r:id="rId23"/>
    <p:sldId id="587" r:id="rId24"/>
    <p:sldId id="588" r:id="rId25"/>
    <p:sldId id="589" r:id="rId26"/>
  </p:sldIdLst>
  <p:sldSz cx="12192000" cy="6858000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33333"/>
    <a:srgbClr val="42D1D5"/>
    <a:srgbClr val="FAFAFA"/>
    <a:srgbClr val="FF6161"/>
    <a:srgbClr val="3DA4B7"/>
    <a:srgbClr val="FF4BFF"/>
    <a:srgbClr val="7BBF4F"/>
    <a:srgbClr val="CBE708"/>
    <a:srgbClr val="0F322D"/>
    <a:srgbClr val="D7D8D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スタイルなし、表のグリッド線なし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404"/>
    <p:restoredTop sz="88526"/>
  </p:normalViewPr>
  <p:slideViewPr>
    <p:cSldViewPr snapToGrid="0">
      <p:cViewPr>
        <p:scale>
          <a:sx n="98" d="100"/>
          <a:sy n="98" d="100"/>
        </p:scale>
        <p:origin x="720" y="232"/>
      </p:cViewPr>
      <p:guideLst/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 snapToGrid="0">
      <p:cViewPr varScale="1">
        <p:scale>
          <a:sx n="96" d="100"/>
          <a:sy n="96" d="100"/>
        </p:scale>
        <p:origin x="3688" y="17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82C7056-72EF-454A-875D-84A5E40FB46E}" type="datetimeFigureOut">
              <a:rPr kumimoji="1" lang="ja-JP" altLang="en-US" smtClean="0"/>
              <a:t>2026/7/24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8173123-7D63-1E4B-A6A9-0C28932E04F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160038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/>
            <a:endParaRPr lang="ja-JP" altLang="ja-JP" sz="1800" kern="100">
              <a:effectLst/>
              <a:latin typeface="游明朝" panose="02020400000000000000" pitchFamily="18" charset="-128"/>
              <a:ea typeface="游明朝" panose="02020400000000000000" pitchFamily="18" charset="-128"/>
              <a:cs typeface="Times New Roman" panose="02020603050405020304" pitchFamily="18" charset="0"/>
            </a:endParaRP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8173123-7D63-1E4B-A6A9-0C28932E04F0}" type="slidenum">
              <a:rPr kumimoji="1" lang="ja-JP" altLang="en-US" smtClean="0"/>
              <a:t>0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267435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8010D5C-439C-25C3-26AB-7C87C72F6C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B5D29039-A613-996F-B183-3312E778B47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6BD0A3F5-BD3E-9A45-077B-C0D5D54EC9D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/>
            <a:endParaRPr lang="ja-JP" altLang="ja-JP" sz="1800" kern="100">
              <a:effectLst/>
              <a:latin typeface="游明朝" panose="02020400000000000000" pitchFamily="18" charset="-128"/>
              <a:ea typeface="游明朝" panose="02020400000000000000" pitchFamily="18" charset="-128"/>
              <a:cs typeface="Times New Roman" panose="02020603050405020304" pitchFamily="18" charset="0"/>
            </a:endParaRPr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6B7AA03E-29B0-72F1-6152-15DC730198E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8173123-7D63-1E4B-A6A9-0C28932E04F0}" type="slidenum">
              <a:rPr kumimoji="1" lang="ja-JP" altLang="en-US" smtClean="0"/>
              <a:t>9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8037134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4E6BF2B-4B72-91BE-6812-741F92C482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0998C7CD-D6C2-1914-5568-AFD31F6BE75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096933FF-69F2-7B8F-B310-D274EDCE1DF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/>
            <a:endParaRPr lang="ja-JP" altLang="ja-JP" sz="1800" kern="100">
              <a:effectLst/>
              <a:latin typeface="游明朝" panose="02020400000000000000" pitchFamily="18" charset="-128"/>
              <a:ea typeface="游明朝" panose="02020400000000000000" pitchFamily="18" charset="-128"/>
              <a:cs typeface="Times New Roman" panose="02020603050405020304" pitchFamily="18" charset="0"/>
            </a:endParaRPr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1D9BBA49-65A2-0D35-76D4-8B60790E0B4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8173123-7D63-1E4B-A6A9-0C28932E04F0}" type="slidenum">
              <a:rPr kumimoji="1" lang="ja-JP" altLang="en-US" smtClean="0"/>
              <a:t>10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7183860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FF1322E-13BF-8EF5-C295-A5D43DD77D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A6C9131D-E483-42A6-BF6D-53105D81E8E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9A6C21A4-4DD0-1C54-4B0B-EC03031E0C1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/>
            <a:endParaRPr lang="ja-JP" altLang="ja-JP" sz="1800" kern="100">
              <a:effectLst/>
              <a:latin typeface="游明朝" panose="02020400000000000000" pitchFamily="18" charset="-128"/>
              <a:ea typeface="游明朝" panose="02020400000000000000" pitchFamily="18" charset="-128"/>
              <a:cs typeface="Times New Roman" panose="02020603050405020304" pitchFamily="18" charset="0"/>
            </a:endParaRPr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C0BFBB40-B4D6-5475-8F0C-10243AE4FB9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8173123-7D63-1E4B-A6A9-0C28932E04F0}" type="slidenum">
              <a:rPr kumimoji="1" lang="ja-JP" altLang="en-US" smtClean="0"/>
              <a:t>11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4182660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E102331-A1BD-81A6-5806-F3218BE51D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B4BC6970-E665-635B-5FB1-CEF2938DEDA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FEE935ED-823D-AC00-C8FF-F6C9C6FB748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/>
            <a:endParaRPr lang="ja-JP" altLang="ja-JP" sz="1800" kern="100">
              <a:effectLst/>
              <a:latin typeface="游明朝" panose="02020400000000000000" pitchFamily="18" charset="-128"/>
              <a:ea typeface="游明朝" panose="02020400000000000000" pitchFamily="18" charset="-128"/>
              <a:cs typeface="Times New Roman" panose="02020603050405020304" pitchFamily="18" charset="0"/>
            </a:endParaRPr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D62492DA-B02F-8988-5999-7E951FCB81E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8173123-7D63-1E4B-A6A9-0C28932E04F0}" type="slidenum">
              <a:rPr kumimoji="1" lang="ja-JP" altLang="en-US" smtClean="0"/>
              <a:t>12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5638397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CA1FD4B-DE0F-4E84-61BF-F50D9DC0A59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65E526DC-8C33-908F-BA7B-5200644ADAE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D4CA4C95-B5A4-3402-C547-F668FFA7D72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/>
            <a:endParaRPr lang="ja-JP" altLang="ja-JP" sz="1800" kern="100">
              <a:effectLst/>
              <a:latin typeface="游明朝" panose="02020400000000000000" pitchFamily="18" charset="-128"/>
              <a:ea typeface="游明朝" panose="02020400000000000000" pitchFamily="18" charset="-128"/>
              <a:cs typeface="Times New Roman" panose="02020603050405020304" pitchFamily="18" charset="0"/>
            </a:endParaRPr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DC1F9715-2F50-6B31-2D2A-1FBCA9725F4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8173123-7D63-1E4B-A6A9-0C28932E04F0}" type="slidenum">
              <a:rPr kumimoji="1" lang="ja-JP" altLang="en-US" smtClean="0"/>
              <a:t>13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2357380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FFE568-60C4-7D1F-4873-8305AA6AAAF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D303EC3C-B8E4-EF46-A399-0E6B7C0A2DF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D0EC8027-1DA5-1589-26EE-EB529480889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/>
            <a:endParaRPr lang="ja-JP" altLang="ja-JP" sz="1800" kern="100">
              <a:effectLst/>
              <a:latin typeface="游明朝" panose="02020400000000000000" pitchFamily="18" charset="-128"/>
              <a:ea typeface="游明朝" panose="02020400000000000000" pitchFamily="18" charset="-128"/>
              <a:cs typeface="Times New Roman" panose="02020603050405020304" pitchFamily="18" charset="0"/>
            </a:endParaRPr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4E589CB6-D365-90BA-A88C-2C7A066C055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8173123-7D63-1E4B-A6A9-0C28932E04F0}" type="slidenum">
              <a:rPr kumimoji="1" lang="ja-JP" altLang="en-US" smtClean="0"/>
              <a:t>14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964026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0C3F0AD-16E2-BA2C-3597-38447A14CB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3A1EB91E-7BFF-9898-FC8F-6242715A5B0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DCE7D1EB-412D-A4C0-E4A5-DAF6A709175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/>
            <a:endParaRPr lang="ja-JP" altLang="ja-JP" sz="1800" kern="100">
              <a:effectLst/>
              <a:latin typeface="游明朝" panose="02020400000000000000" pitchFamily="18" charset="-128"/>
              <a:ea typeface="游明朝" panose="02020400000000000000" pitchFamily="18" charset="-128"/>
              <a:cs typeface="Times New Roman" panose="02020603050405020304" pitchFamily="18" charset="0"/>
            </a:endParaRPr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B2422011-E7E2-36BD-D706-E68E71B05F7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8173123-7D63-1E4B-A6A9-0C28932E04F0}" type="slidenum">
              <a:rPr kumimoji="1" lang="ja-JP" altLang="en-US" smtClean="0"/>
              <a:t>15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1939257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E8C8F62-7A77-1835-5A5B-E80AE9CE238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4090EBE1-96A6-E46F-DC7E-78A53A27202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9FBF654D-4B75-AA11-5B24-411AB2F93C0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/>
            <a:endParaRPr lang="ja-JP" altLang="ja-JP" sz="1800" kern="100">
              <a:effectLst/>
              <a:latin typeface="游明朝" panose="02020400000000000000" pitchFamily="18" charset="-128"/>
              <a:ea typeface="游明朝" panose="02020400000000000000" pitchFamily="18" charset="-128"/>
              <a:cs typeface="Times New Roman" panose="02020603050405020304" pitchFamily="18" charset="0"/>
            </a:endParaRPr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5B8DD613-A63F-BC4C-F754-6FE7E8DC104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8173123-7D63-1E4B-A6A9-0C28932E04F0}" type="slidenum">
              <a:rPr kumimoji="1" lang="ja-JP" altLang="en-US" smtClean="0"/>
              <a:t>16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65199768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39A8EB1-63B9-5D22-A4D3-B392561A831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AE402BF6-1643-1A97-2B6A-A262FBACAB7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766BA2B0-4A84-04E5-FB4F-6444FB6C5D6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/>
            <a:endParaRPr lang="ja-JP" altLang="ja-JP" sz="1800" kern="100">
              <a:effectLst/>
              <a:latin typeface="游明朝" panose="02020400000000000000" pitchFamily="18" charset="-128"/>
              <a:ea typeface="游明朝" panose="02020400000000000000" pitchFamily="18" charset="-128"/>
              <a:cs typeface="Times New Roman" panose="02020603050405020304" pitchFamily="18" charset="0"/>
            </a:endParaRPr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E96FD9CB-3E8E-9CC3-4DE9-09F5C7FDF7A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8173123-7D63-1E4B-A6A9-0C28932E04F0}" type="slidenum">
              <a:rPr kumimoji="1" lang="ja-JP" altLang="en-US" smtClean="0"/>
              <a:t>17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09769398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AB5C8DA-3469-9CCB-20AC-98BC844D23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F05957C0-4BE4-384B-2B12-60E5B33A613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4B7ADFFB-0A87-A4F3-22AA-AFFD096CD68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/>
            <a:endParaRPr lang="ja-JP" altLang="ja-JP" sz="1800" kern="100">
              <a:effectLst/>
              <a:latin typeface="游明朝" panose="02020400000000000000" pitchFamily="18" charset="-128"/>
              <a:ea typeface="游明朝" panose="02020400000000000000" pitchFamily="18" charset="-128"/>
              <a:cs typeface="Times New Roman" panose="02020603050405020304" pitchFamily="18" charset="0"/>
            </a:endParaRPr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2DEB24A1-DA4B-4AE0-C0D1-434C2C70E1B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8173123-7D63-1E4B-A6A9-0C28932E04F0}" type="slidenum">
              <a:rPr kumimoji="1" lang="ja-JP" altLang="en-US" smtClean="0"/>
              <a:t>18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5221930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D9EE680-2908-B198-60CF-D3415A703B7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42DBD916-DD74-CD8F-16A4-D0BD6D72BDE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8E47A447-35FA-9EC0-F9D4-C2C5EBAB6B5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/>
            <a:endParaRPr lang="ja-JP" altLang="ja-JP" sz="1800" kern="100">
              <a:effectLst/>
              <a:latin typeface="游明朝" panose="02020400000000000000" pitchFamily="18" charset="-128"/>
              <a:ea typeface="游明朝" panose="02020400000000000000" pitchFamily="18" charset="-128"/>
              <a:cs typeface="Times New Roman" panose="02020603050405020304" pitchFamily="18" charset="0"/>
            </a:endParaRPr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6B7968B5-8F18-8B6A-2767-8923175C404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8173123-7D63-1E4B-A6A9-0C28932E04F0}" type="slidenum">
              <a:rPr kumimoji="1" lang="ja-JP" altLang="en-US" smtClean="0"/>
              <a:t>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65728195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30F084F-5EB9-F21F-B63E-FCFFAD3B56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269A9B61-0469-7C70-1B8B-46EDA344BCB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7CC0F684-58A2-797A-D892-CE47E0B8A40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/>
            <a:endParaRPr lang="ja-JP" altLang="ja-JP" sz="1800" kern="100">
              <a:effectLst/>
              <a:latin typeface="游明朝" panose="02020400000000000000" pitchFamily="18" charset="-128"/>
              <a:ea typeface="游明朝" panose="02020400000000000000" pitchFamily="18" charset="-128"/>
              <a:cs typeface="Times New Roman" panose="02020603050405020304" pitchFamily="18" charset="0"/>
            </a:endParaRPr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AA04CD4D-8E8E-F321-66CC-BDF492298A8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8173123-7D63-1E4B-A6A9-0C28932E04F0}" type="slidenum">
              <a:rPr kumimoji="1" lang="ja-JP" altLang="en-US" smtClean="0"/>
              <a:t>19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09374555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EFFD797-F3FC-DA63-737B-D03D30F042D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E0B1915C-DDDA-BD50-A6E2-CC43AEE859F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BE0C921D-EBAB-8583-8880-0363A540C78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/>
            <a:endParaRPr lang="ja-JP" altLang="ja-JP" sz="1800" kern="100">
              <a:effectLst/>
              <a:latin typeface="游明朝" panose="02020400000000000000" pitchFamily="18" charset="-128"/>
              <a:ea typeface="游明朝" panose="02020400000000000000" pitchFamily="18" charset="-128"/>
              <a:cs typeface="Times New Roman" panose="02020603050405020304" pitchFamily="18" charset="0"/>
            </a:endParaRPr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FD19BD1F-6D9B-5041-02D2-985405E1808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8173123-7D63-1E4B-A6A9-0C28932E04F0}" type="slidenum">
              <a:rPr kumimoji="1" lang="ja-JP" altLang="en-US" smtClean="0"/>
              <a:t>20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04547114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32D076-0718-9889-813A-55131ABD07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0AB30BC1-9A8B-C5E3-E19B-0799E122B69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4D12544A-1DB8-8CEC-5E84-2CF83379F70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/>
            <a:endParaRPr lang="ja-JP" altLang="ja-JP" sz="1800" kern="100">
              <a:effectLst/>
              <a:latin typeface="游明朝" panose="02020400000000000000" pitchFamily="18" charset="-128"/>
              <a:ea typeface="游明朝" panose="02020400000000000000" pitchFamily="18" charset="-128"/>
              <a:cs typeface="Times New Roman" panose="02020603050405020304" pitchFamily="18" charset="0"/>
            </a:endParaRPr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0EF27061-F2F5-1EAB-E315-9D45A246B15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8173123-7D63-1E4B-A6A9-0C28932E04F0}" type="slidenum">
              <a:rPr kumimoji="1" lang="ja-JP" altLang="en-US" smtClean="0"/>
              <a:t>21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75576852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BFAC352-E62A-AC58-EE9E-2B068F71B5C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3FB94790-5281-9F64-6357-3BFE58431A1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DDCB7F05-DF38-FFF1-8D53-86A29170C47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/>
            <a:endParaRPr lang="ja-JP" altLang="ja-JP" sz="1800" kern="100">
              <a:effectLst/>
              <a:latin typeface="游明朝" panose="02020400000000000000" pitchFamily="18" charset="-128"/>
              <a:ea typeface="游明朝" panose="02020400000000000000" pitchFamily="18" charset="-128"/>
              <a:cs typeface="Times New Roman" panose="02020603050405020304" pitchFamily="18" charset="0"/>
            </a:endParaRPr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8E70809C-03D4-D508-6A99-5300E5C627E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8173123-7D63-1E4B-A6A9-0C28932E04F0}" type="slidenum">
              <a:rPr kumimoji="1" lang="ja-JP" altLang="en-US" smtClean="0"/>
              <a:t>22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55756037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B319277-7F72-5CFB-A34E-C78FC62009D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7D092A7D-D43C-70A9-0CAB-1E8F0C64E93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83F079A4-B5BF-D6BA-8262-2B008B25082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/>
            <a:endParaRPr lang="ja-JP" altLang="ja-JP" sz="1800" kern="100">
              <a:effectLst/>
              <a:latin typeface="游明朝" panose="02020400000000000000" pitchFamily="18" charset="-128"/>
              <a:ea typeface="游明朝" panose="02020400000000000000" pitchFamily="18" charset="-128"/>
              <a:cs typeface="Times New Roman" panose="02020603050405020304" pitchFamily="18" charset="0"/>
            </a:endParaRPr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02BCC7F8-B824-5E48-1822-C766CBFD766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8173123-7D63-1E4B-A6A9-0C28932E04F0}" type="slidenum">
              <a:rPr kumimoji="1" lang="ja-JP" altLang="en-US" smtClean="0"/>
              <a:t>23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55931946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CFE0714-BB18-EE07-C740-5BD927D681E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A7968536-C1DD-A9C6-FC22-3716C99A907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398EDDFB-77FF-01D3-E023-527F89043F3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/>
            <a:endParaRPr lang="ja-JP" altLang="ja-JP" sz="1800" kern="100">
              <a:effectLst/>
              <a:latin typeface="游明朝" panose="02020400000000000000" pitchFamily="18" charset="-128"/>
              <a:ea typeface="游明朝" panose="02020400000000000000" pitchFamily="18" charset="-128"/>
              <a:cs typeface="Times New Roman" panose="02020603050405020304" pitchFamily="18" charset="0"/>
            </a:endParaRPr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319B2F67-AE0E-4C00-0DA9-70AD78A85C7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8173123-7D63-1E4B-A6A9-0C28932E04F0}" type="slidenum">
              <a:rPr kumimoji="1" lang="ja-JP" altLang="en-US" smtClean="0"/>
              <a:t>24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3912098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A14BF9C-36C1-AD95-3A19-41519FE6D0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AB8DAC56-C228-B2F7-2613-BA84F98E60E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C527EA64-F6F0-3A38-901E-3C679FB3F3C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/>
            <a:endParaRPr lang="ja-JP" altLang="ja-JP" sz="1800" kern="100">
              <a:effectLst/>
              <a:latin typeface="游明朝" panose="02020400000000000000" pitchFamily="18" charset="-128"/>
              <a:ea typeface="游明朝" panose="02020400000000000000" pitchFamily="18" charset="-128"/>
              <a:cs typeface="Times New Roman" panose="02020603050405020304" pitchFamily="18" charset="0"/>
            </a:endParaRPr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14340218-F6DD-8D82-A613-19942A871C0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8173123-7D63-1E4B-A6A9-0C28932E04F0}" type="slidenum">
              <a:rPr kumimoji="1" lang="ja-JP" altLang="en-US" smtClean="0"/>
              <a:t>2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1993398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F9C3DEB-8A28-6B1E-B794-0A12BF859C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FAF3A97D-D7BD-1CBD-B9AB-E86BF1BA09C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BA385742-307C-939A-7122-A37DEF8F4C1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/>
            <a:endParaRPr lang="ja-JP" altLang="ja-JP" sz="1800" kern="100">
              <a:effectLst/>
              <a:latin typeface="游明朝" panose="02020400000000000000" pitchFamily="18" charset="-128"/>
              <a:ea typeface="游明朝" panose="02020400000000000000" pitchFamily="18" charset="-128"/>
              <a:cs typeface="Times New Roman" panose="02020603050405020304" pitchFamily="18" charset="0"/>
            </a:endParaRPr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3FFB5E86-9D2C-ABCB-AE09-A2BB7D1DBED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8173123-7D63-1E4B-A6A9-0C28932E04F0}" type="slidenum">
              <a:rPr kumimoji="1" lang="ja-JP" altLang="en-US" smtClean="0"/>
              <a:t>3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9590115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4F304A8-495A-93D9-DC33-E4895684C9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4EC32404-1244-8E23-75AA-006E73C851F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AD086D78-B975-009F-DFFA-2241C89E295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/>
            <a:endParaRPr lang="ja-JP" altLang="ja-JP" sz="1800" kern="100">
              <a:effectLst/>
              <a:latin typeface="游明朝" panose="02020400000000000000" pitchFamily="18" charset="-128"/>
              <a:ea typeface="游明朝" panose="02020400000000000000" pitchFamily="18" charset="-128"/>
              <a:cs typeface="Times New Roman" panose="02020603050405020304" pitchFamily="18" charset="0"/>
            </a:endParaRPr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3B636F88-3246-062A-DE2A-4BD7C125368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8173123-7D63-1E4B-A6A9-0C28932E04F0}" type="slidenum">
              <a:rPr kumimoji="1" lang="ja-JP" altLang="en-US" smtClean="0"/>
              <a:t>4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3254529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8EFD11B-4F1A-E5FE-9D22-1C1904CC33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6797D125-A67A-E1C1-FEA6-64EF240A1A7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685F8012-3B65-815E-82AA-0297C1883E1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/>
            <a:endParaRPr lang="ja-JP" altLang="ja-JP" sz="1800" kern="100">
              <a:effectLst/>
              <a:latin typeface="游明朝" panose="02020400000000000000" pitchFamily="18" charset="-128"/>
              <a:ea typeface="游明朝" panose="02020400000000000000" pitchFamily="18" charset="-128"/>
              <a:cs typeface="Times New Roman" panose="02020603050405020304" pitchFamily="18" charset="0"/>
            </a:endParaRPr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E8E49975-11DF-296B-C745-56D9F1556F1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8173123-7D63-1E4B-A6A9-0C28932E04F0}" type="slidenum">
              <a:rPr kumimoji="1" lang="ja-JP" altLang="en-US" smtClean="0"/>
              <a:t>5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8508807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E8653B2-CB62-AAEF-024B-69B131F0FC1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653D5B43-4727-02C5-AFFD-BA998000806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9BA2FBCB-4149-AD13-7C7C-B57715E543C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/>
            <a:endParaRPr lang="ja-JP" altLang="ja-JP" sz="1800" kern="100">
              <a:effectLst/>
              <a:latin typeface="游明朝" panose="02020400000000000000" pitchFamily="18" charset="-128"/>
              <a:ea typeface="游明朝" panose="02020400000000000000" pitchFamily="18" charset="-128"/>
              <a:cs typeface="Times New Roman" panose="02020603050405020304" pitchFamily="18" charset="0"/>
            </a:endParaRPr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00BE06CE-67FB-0D76-CBCA-17C59A7A0CD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8173123-7D63-1E4B-A6A9-0C28932E04F0}" type="slidenum">
              <a:rPr kumimoji="1" lang="ja-JP" altLang="en-US" smtClean="0"/>
              <a:t>6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839800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CF08416-8210-0FD2-9BAE-87D4F81178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F8937838-DE61-B6CD-C6D6-CDBF34A4A99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4D392E8E-C2FA-9817-FA3C-0C5547276C3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/>
            <a:endParaRPr lang="ja-JP" altLang="ja-JP" sz="1800" kern="100">
              <a:effectLst/>
              <a:latin typeface="游明朝" panose="02020400000000000000" pitchFamily="18" charset="-128"/>
              <a:ea typeface="游明朝" panose="02020400000000000000" pitchFamily="18" charset="-128"/>
              <a:cs typeface="Times New Roman" panose="02020603050405020304" pitchFamily="18" charset="0"/>
            </a:endParaRPr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03095E4D-BBDF-1D6C-305B-CBED4FE0BF0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8173123-7D63-1E4B-A6A9-0C28932E04F0}" type="slidenum">
              <a:rPr kumimoji="1" lang="ja-JP" altLang="en-US" smtClean="0"/>
              <a:t>7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8300372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5560A9E-4CBA-E6C9-D384-2AC7CD52D85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FC157022-FC27-EF12-06BB-200E760C7CE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2C9F0BC2-AA9B-55C1-9D6F-DF5F985B741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/>
            <a:endParaRPr lang="ja-JP" altLang="ja-JP" sz="1800" kern="100">
              <a:effectLst/>
              <a:latin typeface="游明朝" panose="02020400000000000000" pitchFamily="18" charset="-128"/>
              <a:ea typeface="游明朝" panose="02020400000000000000" pitchFamily="18" charset="-128"/>
              <a:cs typeface="Times New Roman" panose="02020603050405020304" pitchFamily="18" charset="0"/>
            </a:endParaRPr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D558D06E-5C4D-F536-44B7-56968AAC92A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8173123-7D63-1E4B-A6A9-0C28932E04F0}" type="slidenum">
              <a:rPr kumimoji="1" lang="ja-JP" altLang="en-US" smtClean="0"/>
              <a:t>8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4429191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500B1CFD-F407-B7F9-CBC0-CE7773392AE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48F9C7DE-B0CD-E29E-7DC6-F1FA9323256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C6118DA2-DE5D-D2AF-1165-E045D04A84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8E23C2-AE4C-DA4C-B2C6-337064F26C69}" type="datetime1">
              <a:rPr kumimoji="1" lang="ja-JP" altLang="en-US" smtClean="0"/>
              <a:t>2026/7/24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51CD10DB-853E-6456-3286-B5331244B0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7ED3FEDA-B69A-11B1-E393-8C04F8EFD8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A08660-9241-2446-AA6F-DEE0E69BB21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911715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4F0BC99B-8D27-3BC9-ACB0-8F8DCC942B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B0EEDE29-6DE9-DBC0-A9AF-E4194AA2583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B8886AC9-1E4B-5E4A-0768-4580B709E7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4A68BF-08BC-8B49-B195-563BA0C99031}" type="datetime1">
              <a:rPr kumimoji="1" lang="ja-JP" altLang="en-US" smtClean="0"/>
              <a:t>2026/7/24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38FF9881-5716-B077-9476-D13AF04FA4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7FF990CF-2373-7D56-A3EF-1BADAFD591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A08660-9241-2446-AA6F-DEE0E69BB21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401583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>
            <a:extLst>
              <a:ext uri="{FF2B5EF4-FFF2-40B4-BE49-F238E27FC236}">
                <a16:creationId xmlns:a16="http://schemas.microsoft.com/office/drawing/2014/main" id="{5A46607B-12F1-C7F5-E5A2-B03956041B4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B09ED091-6824-E0F1-82A5-51D2346CE2F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40F0A4BD-9583-482D-FDD1-9F3748A095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4D958C-C963-D641-AA64-2F940B29F878}" type="datetime1">
              <a:rPr kumimoji="1" lang="ja-JP" altLang="en-US" smtClean="0"/>
              <a:t>2026/7/24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01761C26-86F1-01F1-85A4-7C7A6FCFBC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35AE255E-26E9-0978-0C73-7BA4952FC6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A08660-9241-2446-AA6F-DEE0E69BB21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70811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A6FD34F7-1BD9-658B-A38C-1FFAFC4767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1" y="1"/>
            <a:ext cx="12192001" cy="932328"/>
          </a:xfrm>
          <a:solidFill>
            <a:srgbClr val="7BBF4F"/>
          </a:solidFill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4C4A2326-4DBF-0339-EA1C-4AF5A2A26D6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 dirty="0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 dirty="0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 dirty="0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 dirty="0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0F22CEF4-C1A9-2519-8EE4-271AC11421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D9DBC6-4B63-A645-BD48-BDBF6D35BEBA}" type="datetime1">
              <a:rPr kumimoji="1" lang="ja-JP" altLang="en-US" smtClean="0"/>
              <a:t>2026/7/24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EBAEFC00-087F-BCFD-F72D-3CBBEFB31D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8866104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00A675D4-B6D0-332A-DDCA-9437A3E951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C3C01286-E3D4-226E-C442-99362662D7A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3F33918B-95B7-09E6-0AF9-D9CF95FFB3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4C9D0A-3039-4B47-94AE-90024B29EF03}" type="datetime1">
              <a:rPr kumimoji="1" lang="ja-JP" altLang="en-US" smtClean="0"/>
              <a:t>2026/7/24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A5C30D5F-8677-C054-AF6D-70A462DCB1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38C6F204-D0DB-2AE7-1414-5C93F05775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A08660-9241-2446-AA6F-DEE0E69BB21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550326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DD8D81B8-5CFA-5426-983E-3DDBB9CB01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B0169C9F-1D05-5060-24EB-9CE8DC5602A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6D011628-860D-867C-FC21-1D2DD4603D5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9E95C3BE-3EBF-850A-F79E-96FF520E40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EE98C6-4444-BC41-80B4-8A4D74BDE69A}" type="datetime1">
              <a:rPr kumimoji="1" lang="ja-JP" altLang="en-US" smtClean="0"/>
              <a:t>2026/7/24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730CF1F4-8484-2529-4382-6431C553FB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0B5225FA-C84D-D79C-6DAD-E0D6EE870F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A08660-9241-2446-AA6F-DEE0E69BB21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146454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EE7D5B47-012D-6297-D348-BC82AE8B8D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95F60E84-FE18-9C9D-4472-9DA5E88800D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4E2D1329-D1C5-26A1-972A-89E1BDF6537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DDCF5F0A-D28C-AA42-459C-AD609A88386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>
            <a:extLst>
              <a:ext uri="{FF2B5EF4-FFF2-40B4-BE49-F238E27FC236}">
                <a16:creationId xmlns:a16="http://schemas.microsoft.com/office/drawing/2014/main" id="{35E79555-EEFA-47A8-8C4E-5D4F1E03F36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>
            <a:extLst>
              <a:ext uri="{FF2B5EF4-FFF2-40B4-BE49-F238E27FC236}">
                <a16:creationId xmlns:a16="http://schemas.microsoft.com/office/drawing/2014/main" id="{58F39287-EE2E-14D7-EDCB-2BD55BC916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14B53E-14B4-9540-A77A-22106ADF28D0}" type="datetime1">
              <a:rPr kumimoji="1" lang="ja-JP" altLang="en-US" smtClean="0"/>
              <a:t>2026/7/24</a:t>
            </a:fld>
            <a:endParaRPr kumimoji="1" lang="ja-JP" altLang="en-US"/>
          </a:p>
        </p:txBody>
      </p:sp>
      <p:sp>
        <p:nvSpPr>
          <p:cNvPr id="8" name="フッター プレースホルダー 7">
            <a:extLst>
              <a:ext uri="{FF2B5EF4-FFF2-40B4-BE49-F238E27FC236}">
                <a16:creationId xmlns:a16="http://schemas.microsoft.com/office/drawing/2014/main" id="{4CD57855-055C-CBFF-A31A-1153A94A9C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>
            <a:extLst>
              <a:ext uri="{FF2B5EF4-FFF2-40B4-BE49-F238E27FC236}">
                <a16:creationId xmlns:a16="http://schemas.microsoft.com/office/drawing/2014/main" id="{6879A378-D333-ED26-2338-CDFF07B1D4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A08660-9241-2446-AA6F-DEE0E69BB21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811303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8DC70E67-9D5E-D307-ECD2-5F5A48F6F1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C2485239-FEC6-28DB-6ECD-2D6760A0DE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81C2D-FA57-3A41-A85A-1D78AD532EBF}" type="datetime1">
              <a:rPr kumimoji="1" lang="ja-JP" altLang="en-US" smtClean="0"/>
              <a:t>2026/7/24</a:t>
            </a:fld>
            <a:endParaRPr kumimoji="1" lang="ja-JP" altLang="en-US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ED3A826C-2FBA-B0BC-AE35-8FD3C94603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E7EC4B47-EEE6-313E-77B9-9063000803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A08660-9241-2446-AA6F-DEE0E69BB21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858722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>
            <a:extLst>
              <a:ext uri="{FF2B5EF4-FFF2-40B4-BE49-F238E27FC236}">
                <a16:creationId xmlns:a16="http://schemas.microsoft.com/office/drawing/2014/main" id="{85BF2268-2453-BDC6-2780-013DD77B23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0D469D-2497-9440-9C29-0125E24D629B}" type="datetime1">
              <a:rPr kumimoji="1" lang="ja-JP" altLang="en-US" smtClean="0"/>
              <a:t>2026/7/24</a:t>
            </a:fld>
            <a:endParaRPr kumimoji="1" lang="ja-JP" altLang="en-US"/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184813BE-2FEC-889B-FCDB-85586E8873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8960FBF6-FA4D-CC8F-3131-5F6E0F36B2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A08660-9241-2446-AA6F-DEE0E69BB21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3892883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D0A12D98-EBC3-3682-831D-6A65688033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16FCE1BC-2F3A-4E8F-11F2-39B05ED2EDF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DE05A3F9-4269-1B9F-36BC-FBF0B60E05D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4ECAFE19-5E45-CF38-D543-7E2A6CF09A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A7C43E-D99D-3942-B7AF-DBAFD5DCEB3A}" type="datetime1">
              <a:rPr kumimoji="1" lang="ja-JP" altLang="en-US" smtClean="0"/>
              <a:t>2026/7/24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C8FA6C4B-986F-C34D-BD7F-C878C5FD6D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B28B2E33-824F-23E4-4D5F-87FC86576C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A08660-9241-2446-AA6F-DEE0E69BB21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845038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318FCBB5-CEAA-8165-1D2A-CA6C810A29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>
            <a:extLst>
              <a:ext uri="{FF2B5EF4-FFF2-40B4-BE49-F238E27FC236}">
                <a16:creationId xmlns:a16="http://schemas.microsoft.com/office/drawing/2014/main" id="{CD090EF5-0AF2-E800-C439-5E279DC43D2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EF3DD45B-988F-B8E2-3390-4441C2F5B17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DB1050EE-BC41-F56E-454A-70BF9A031E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3DAFB7-7C6E-1748-9030-4DD750017E45}" type="datetime1">
              <a:rPr kumimoji="1" lang="ja-JP" altLang="en-US" smtClean="0"/>
              <a:t>2026/7/24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0C040632-4345-E6CC-680D-D63FF5547E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7EB10F03-2A25-A228-8369-AAC27B08E1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A08660-9241-2446-AA6F-DEE0E69BB21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742819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>
            <a:extLst>
              <a:ext uri="{FF2B5EF4-FFF2-40B4-BE49-F238E27FC236}">
                <a16:creationId xmlns:a16="http://schemas.microsoft.com/office/drawing/2014/main" id="{9814EA1B-D434-E50D-8723-DA03BD157D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9C2292BC-95FA-4ACF-84FB-84963D5A5A7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71B05D1B-1AC8-291B-AE8A-490CBDC8560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26405EC-0E41-674B-84BE-CE6E34ED5DFE}" type="datetime1">
              <a:rPr kumimoji="1" lang="ja-JP" altLang="en-US" smtClean="0"/>
              <a:t>2026/7/24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B7B3371E-5F13-B6DA-2870-0D3526E89EB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94492E3B-8C3A-DAFB-8C77-C2B5B344907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1A08660-9241-2446-AA6F-DEE0E69BB21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53562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gif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8.gif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gif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2A57763C-0480-4107-6166-A2B2B7EA04A3}"/>
              </a:ext>
            </a:extLst>
          </p:cNvPr>
          <p:cNvSpPr txBox="1"/>
          <p:nvPr/>
        </p:nvSpPr>
        <p:spPr>
          <a:xfrm>
            <a:off x="-1" y="1816963"/>
            <a:ext cx="12192001" cy="2537460"/>
          </a:xfrm>
          <a:prstGeom prst="rect">
            <a:avLst/>
          </a:prstGeom>
          <a:solidFill>
            <a:srgbClr val="7BBF4F"/>
          </a:solidFill>
        </p:spPr>
        <p:txBody>
          <a:bodyPr wrap="square" rtlCol="0">
            <a:spAutoFit/>
          </a:bodyPr>
          <a:lstStyle/>
          <a:p>
            <a:endParaRPr kumimoji="1" lang="ja-JP" altLang="en-US"/>
          </a:p>
        </p:txBody>
      </p:sp>
      <p:pic>
        <p:nvPicPr>
          <p:cNvPr id="2" name="図 1">
            <a:extLst>
              <a:ext uri="{FF2B5EF4-FFF2-40B4-BE49-F238E27FC236}">
                <a16:creationId xmlns:a16="http://schemas.microsoft.com/office/drawing/2014/main" id="{5D72F240-7CF7-E7EA-8C9C-2343CE59F5F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21380" y="844349"/>
            <a:ext cx="3663770" cy="729355"/>
          </a:xfrm>
          <a:prstGeom prst="rect">
            <a:avLst/>
          </a:prstGeom>
          <a:solidFill>
            <a:schemeClr val="bg1"/>
          </a:solidFill>
          <a:effectLst>
            <a:outerShdw blurRad="50800" dist="50800" dir="5400000" algn="ctr" rotWithShape="0">
              <a:srgbClr val="000000">
                <a:alpha val="0"/>
              </a:srgbClr>
            </a:outerShdw>
          </a:effectLst>
        </p:spPr>
      </p:pic>
      <p:pic>
        <p:nvPicPr>
          <p:cNvPr id="3" name="図 2">
            <a:extLst>
              <a:ext uri="{FF2B5EF4-FFF2-40B4-BE49-F238E27FC236}">
                <a16:creationId xmlns:a16="http://schemas.microsoft.com/office/drawing/2014/main" id="{660A3DE4-9AB1-81C3-5987-A9B969DF6DC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21380" y="42864"/>
            <a:ext cx="4775194" cy="726053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0C0E4134-9570-C514-45C2-14EC64C3F72D}"/>
              </a:ext>
            </a:extLst>
          </p:cNvPr>
          <p:cNvSpPr txBox="1"/>
          <p:nvPr/>
        </p:nvSpPr>
        <p:spPr>
          <a:xfrm>
            <a:off x="0" y="184142"/>
            <a:ext cx="446649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3200" dirty="0">
                <a:solidFill>
                  <a:srgbClr val="333333"/>
                </a:solidFill>
                <a:latin typeface="Hiragino Sans W7" panose="020B0400000000000000" pitchFamily="34" charset="-128"/>
                <a:ea typeface="Hiragino Sans W7" panose="020B0400000000000000" pitchFamily="34" charset="-128"/>
              </a:rPr>
              <a:t>2026</a:t>
            </a:r>
            <a:r>
              <a:rPr kumimoji="1" lang="ja-JP" altLang="en-US" sz="3200">
                <a:solidFill>
                  <a:srgbClr val="333333"/>
                </a:solidFill>
                <a:latin typeface="Hiragino Sans W7" panose="020B0400000000000000" pitchFamily="34" charset="-128"/>
                <a:ea typeface="Hiragino Sans W7" panose="020B0400000000000000" pitchFamily="34" charset="-128"/>
              </a:rPr>
              <a:t>年</a:t>
            </a:r>
            <a:r>
              <a:rPr lang="en-US" altLang="ja-JP" sz="3200" dirty="0">
                <a:solidFill>
                  <a:srgbClr val="333333"/>
                </a:solidFill>
                <a:latin typeface="Hiragino Sans W7" panose="020B0400000000000000" pitchFamily="34" charset="-128"/>
                <a:ea typeface="Hiragino Sans W7" panose="020B0400000000000000" pitchFamily="34" charset="-128"/>
              </a:rPr>
              <a:t>7</a:t>
            </a:r>
            <a:r>
              <a:rPr kumimoji="1" lang="ja-JP" altLang="en-US" sz="3200">
                <a:solidFill>
                  <a:srgbClr val="333333"/>
                </a:solidFill>
                <a:latin typeface="Hiragino Sans W7" panose="020B0400000000000000" pitchFamily="34" charset="-128"/>
                <a:ea typeface="Hiragino Sans W7" panose="020B0400000000000000" pitchFamily="34" charset="-128"/>
              </a:rPr>
              <a:t>月</a:t>
            </a:r>
            <a:r>
              <a:rPr lang="en-US" altLang="ja-JP" sz="3200" dirty="0">
                <a:solidFill>
                  <a:srgbClr val="333333"/>
                </a:solidFill>
                <a:latin typeface="Hiragino Sans W7" panose="020B0400000000000000" pitchFamily="34" charset="-128"/>
                <a:ea typeface="Hiragino Sans W7" panose="020B0400000000000000" pitchFamily="34" charset="-128"/>
              </a:rPr>
              <a:t>24</a:t>
            </a:r>
            <a:r>
              <a:rPr kumimoji="1" lang="ja-JP" altLang="en-US" sz="3200">
                <a:solidFill>
                  <a:srgbClr val="333333"/>
                </a:solidFill>
                <a:latin typeface="Hiragino Sans W7" panose="020B0400000000000000" pitchFamily="34" charset="-128"/>
                <a:ea typeface="Hiragino Sans W7" panose="020B0400000000000000" pitchFamily="34" charset="-128"/>
              </a:rPr>
              <a:t>日</a:t>
            </a:r>
            <a:r>
              <a:rPr kumimoji="1" lang="en-US" altLang="ja-JP" sz="3200" dirty="0">
                <a:solidFill>
                  <a:srgbClr val="333333"/>
                </a:solidFill>
                <a:latin typeface="Hiragino Sans W7" panose="020B0400000000000000" pitchFamily="34" charset="-128"/>
                <a:ea typeface="Hiragino Sans W7" panose="020B0400000000000000" pitchFamily="34" charset="-128"/>
              </a:rPr>
              <a:t>(</a:t>
            </a:r>
            <a:r>
              <a:rPr kumimoji="1" lang="ja-JP" altLang="en-US" sz="3200">
                <a:solidFill>
                  <a:srgbClr val="333333"/>
                </a:solidFill>
                <a:latin typeface="Hiragino Sans W7" panose="020B0400000000000000" pitchFamily="34" charset="-128"/>
                <a:ea typeface="Hiragino Sans W7" panose="020B0400000000000000" pitchFamily="34" charset="-128"/>
              </a:rPr>
              <a:t>金</a:t>
            </a:r>
            <a:r>
              <a:rPr kumimoji="1" lang="en-US" altLang="ja-JP" sz="3200" dirty="0">
                <a:solidFill>
                  <a:srgbClr val="333333"/>
                </a:solidFill>
                <a:latin typeface="Hiragino Sans W7" panose="020B0400000000000000" pitchFamily="34" charset="-128"/>
                <a:ea typeface="Hiragino Sans W7" panose="020B0400000000000000" pitchFamily="34" charset="-128"/>
              </a:rPr>
              <a:t>)</a:t>
            </a:r>
            <a:endParaRPr lang="en-US" altLang="ja-JP" sz="3200" dirty="0">
              <a:solidFill>
                <a:srgbClr val="333333"/>
              </a:solidFill>
              <a:latin typeface="Hiragino Sans W7" panose="020B0400000000000000" pitchFamily="34" charset="-128"/>
              <a:ea typeface="Hiragino Sans W7" panose="020B0400000000000000" pitchFamily="34" charset="-128"/>
            </a:endParaRP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3A0BECFF-F090-271F-5FBF-C391667DC25F}"/>
              </a:ext>
            </a:extLst>
          </p:cNvPr>
          <p:cNvSpPr txBox="1"/>
          <p:nvPr/>
        </p:nvSpPr>
        <p:spPr>
          <a:xfrm>
            <a:off x="1646855" y="4715212"/>
            <a:ext cx="8898271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3400">
                <a:solidFill>
                  <a:srgbClr val="333333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千葉大学環境リモートセンシング研究センター</a:t>
            </a:r>
            <a:endParaRPr lang="en-US" altLang="ja-JP" sz="3400" dirty="0">
              <a:solidFill>
                <a:srgbClr val="333333"/>
              </a:solidFill>
              <a:latin typeface="HGPSoeiKakugothicUB" panose="020B0900000000000000" pitchFamily="34" charset="-128"/>
              <a:ea typeface="HGPSoeiKakugothicUB" panose="020B0900000000000000" pitchFamily="34" charset="-128"/>
            </a:endParaRPr>
          </a:p>
          <a:p>
            <a:pPr algn="ctr"/>
            <a:r>
              <a:rPr lang="ja-JP" altLang="en-US" sz="3400">
                <a:solidFill>
                  <a:srgbClr val="333333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入江研究室</a:t>
            </a:r>
            <a:r>
              <a:rPr lang="en-US" altLang="ja-JP" sz="3400" dirty="0">
                <a:solidFill>
                  <a:srgbClr val="333333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 </a:t>
            </a:r>
            <a:r>
              <a:rPr lang="ja-JP" altLang="en-US" sz="3400">
                <a:solidFill>
                  <a:srgbClr val="333333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修士</a:t>
            </a:r>
            <a:r>
              <a:rPr lang="en-US" altLang="ja-JP" sz="3400" dirty="0">
                <a:solidFill>
                  <a:srgbClr val="333333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2</a:t>
            </a:r>
            <a:r>
              <a:rPr lang="ja-JP" altLang="en-US" sz="3400">
                <a:solidFill>
                  <a:srgbClr val="333333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年</a:t>
            </a:r>
            <a:r>
              <a:rPr lang="en-US" altLang="ja-JP" sz="3400" dirty="0">
                <a:solidFill>
                  <a:srgbClr val="333333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 </a:t>
            </a:r>
            <a:r>
              <a:rPr lang="ja-JP" altLang="en-US" sz="3400">
                <a:solidFill>
                  <a:srgbClr val="333333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大塚涼平</a:t>
            </a:r>
            <a:endParaRPr lang="en-US" altLang="ja-JP" sz="3400" dirty="0">
              <a:solidFill>
                <a:srgbClr val="333333"/>
              </a:solidFill>
              <a:latin typeface="HGPSoeiKakugothicUB" panose="020B0900000000000000" pitchFamily="34" charset="-128"/>
              <a:ea typeface="HGPSoeiKakugothicUB" panose="020B0900000000000000" pitchFamily="34" charset="-128"/>
            </a:endParaRP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5D3CCF62-B61A-E4CB-75C1-794CE0EB39DB}"/>
              </a:ext>
            </a:extLst>
          </p:cNvPr>
          <p:cNvSpPr txBox="1"/>
          <p:nvPr/>
        </p:nvSpPr>
        <p:spPr>
          <a:xfrm>
            <a:off x="-11" y="1928413"/>
            <a:ext cx="12192001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7200">
                <a:solidFill>
                  <a:srgbClr val="FAFAFA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千葉キャンペーン</a:t>
            </a:r>
            <a:endParaRPr lang="en-US" altLang="ja-JP" sz="7200" dirty="0">
              <a:solidFill>
                <a:srgbClr val="FAFAFA"/>
              </a:solidFill>
              <a:latin typeface="HGPSoeiKakugothicUB" panose="020B0900000000000000" pitchFamily="34" charset="-128"/>
              <a:ea typeface="HGPSoeiKakugothicUB" panose="020B0900000000000000" pitchFamily="34" charset="-128"/>
            </a:endParaRPr>
          </a:p>
          <a:p>
            <a:pPr algn="ctr"/>
            <a:r>
              <a:rPr lang="en-US" altLang="ja-JP" sz="7200" dirty="0">
                <a:solidFill>
                  <a:srgbClr val="FAFAFA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Daily Report</a:t>
            </a:r>
          </a:p>
        </p:txBody>
      </p:sp>
      <p:pic>
        <p:nvPicPr>
          <p:cNvPr id="8" name="図 7">
            <a:extLst>
              <a:ext uri="{FF2B5EF4-FFF2-40B4-BE49-F238E27FC236}">
                <a16:creationId xmlns:a16="http://schemas.microsoft.com/office/drawing/2014/main" id="{273E6537-B51B-D1C2-4F3B-7E49B03388F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686262" y="6214774"/>
            <a:ext cx="2410312" cy="5630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736465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33B03E9-3A19-78B6-0578-CFCD380109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>
            <a:extLst>
              <a:ext uri="{FF2B5EF4-FFF2-40B4-BE49-F238E27FC236}">
                <a16:creationId xmlns:a16="http://schemas.microsoft.com/office/drawing/2014/main" id="{96C7998D-09DD-165F-443E-8B8CC0FF87E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" y="932329"/>
            <a:ext cx="8884363" cy="5925670"/>
          </a:xfrm>
          <a:prstGeom prst="rect">
            <a:avLst/>
          </a:prstGeom>
        </p:spPr>
      </p:pic>
      <p:sp>
        <p:nvSpPr>
          <p:cNvPr id="2" name="タイトル 1">
            <a:extLst>
              <a:ext uri="{FF2B5EF4-FFF2-40B4-BE49-F238E27FC236}">
                <a16:creationId xmlns:a16="http://schemas.microsoft.com/office/drawing/2014/main" id="{A7216563-67D8-2AD5-CA0B-A9D876114F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ja-JP" altLang="en-US" sz="360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　</a:t>
            </a:r>
            <a:r>
              <a:rPr lang="en-US" altLang="ja-JP" sz="3600" dirty="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MAX-DOAS</a:t>
            </a:r>
            <a:r>
              <a:rPr lang="ja-JP" altLang="en-US" sz="360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の時系列とメソ解析時系列</a:t>
            </a:r>
            <a:r>
              <a:rPr lang="en-US" altLang="ja-JP" sz="3600" dirty="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(</a:t>
            </a:r>
            <a:r>
              <a:rPr lang="ja-JP" altLang="en-US" sz="360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千葉　</a:t>
            </a:r>
            <a:r>
              <a:rPr lang="en-US" altLang="ja-JP" sz="3600" dirty="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7/23)</a:t>
            </a:r>
            <a:endParaRPr kumimoji="1" lang="ja-JP" altLang="en-US" sz="3600"/>
          </a:p>
        </p:txBody>
      </p:sp>
      <p:sp>
        <p:nvSpPr>
          <p:cNvPr id="14" name="テキスト ボックス 13">
            <a:extLst>
              <a:ext uri="{FF2B5EF4-FFF2-40B4-BE49-F238E27FC236}">
                <a16:creationId xmlns:a16="http://schemas.microsoft.com/office/drawing/2014/main" id="{AFFA1525-A43A-AE57-F34C-B66B3CF1601A}"/>
              </a:ext>
            </a:extLst>
          </p:cNvPr>
          <p:cNvSpPr txBox="1"/>
          <p:nvPr/>
        </p:nvSpPr>
        <p:spPr>
          <a:xfrm>
            <a:off x="7424936" y="2612416"/>
            <a:ext cx="4659699" cy="1938992"/>
          </a:xfrm>
          <a:prstGeom prst="rect">
            <a:avLst/>
          </a:prstGeom>
          <a:solidFill>
            <a:srgbClr val="FAFAFA"/>
          </a:solidFill>
          <a:ln w="19050">
            <a:solidFill>
              <a:srgbClr val="333333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ja-JP" sz="24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MAX-DOAS</a:t>
            </a:r>
            <a:r>
              <a:rPr lang="ja-JP" altLang="en-US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の時系列の上に</a:t>
            </a:r>
            <a:endParaRPr lang="en-US" altLang="ja-JP" sz="24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  <a:p>
            <a:pPr algn="ctr"/>
            <a:r>
              <a:rPr lang="ja-JP" altLang="en-US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千葉大学に最も近い</a:t>
            </a:r>
            <a:endParaRPr lang="en-US" altLang="ja-JP" sz="24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  <a:p>
            <a:pPr algn="ctr"/>
            <a:r>
              <a:rPr lang="ja-JP" altLang="en-US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メソ解析の格子点</a:t>
            </a:r>
            <a:r>
              <a:rPr lang="en-US" altLang="ja-JP" sz="24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(</a:t>
            </a:r>
            <a:r>
              <a:rPr lang="ja-JP" altLang="ja-JP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35.6°N,140.125°E</a:t>
            </a:r>
            <a:r>
              <a:rPr lang="en-US" altLang="ja-JP" sz="24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)</a:t>
            </a:r>
            <a:r>
              <a:rPr lang="ja-JP" altLang="en-US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の</a:t>
            </a:r>
            <a:endParaRPr lang="en-US" altLang="ja-JP" sz="24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  <a:p>
            <a:pPr algn="ctr"/>
            <a:r>
              <a:rPr lang="ja-JP" altLang="en-US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部分可降水量を水色で重ねた</a:t>
            </a:r>
            <a:endParaRPr lang="en-US" altLang="ja-JP" sz="24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</p:txBody>
      </p: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3F94DF0C-C5FA-D068-EA8D-5AB779FBCF5E}"/>
              </a:ext>
            </a:extLst>
          </p:cNvPr>
          <p:cNvSpPr txBox="1"/>
          <p:nvPr/>
        </p:nvSpPr>
        <p:spPr>
          <a:xfrm>
            <a:off x="7725444" y="4730707"/>
            <a:ext cx="4058682" cy="1015663"/>
          </a:xfrm>
          <a:prstGeom prst="rect">
            <a:avLst/>
          </a:prstGeom>
          <a:solidFill>
            <a:srgbClr val="FAFAFA"/>
          </a:solidFill>
          <a:ln w="19050">
            <a:solidFill>
              <a:srgbClr val="333333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ja-JP" altLang="en-US" sz="20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メソ解析と大きく外れる方向も</a:t>
            </a:r>
            <a:endParaRPr lang="en-US" altLang="ja-JP" sz="20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  <a:p>
            <a:pPr algn="ctr"/>
            <a:r>
              <a:rPr lang="ja-JP" altLang="en-US" sz="20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ちなみに千葉大から見てメソ解析の格子点は南東方向にある</a:t>
            </a:r>
            <a:endParaRPr lang="en-US" altLang="ja-JP" sz="20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7BAE5F45-BDD6-0220-D998-124C6D1DAF74}"/>
              </a:ext>
            </a:extLst>
          </p:cNvPr>
          <p:cNvSpPr txBox="1"/>
          <p:nvPr/>
        </p:nvSpPr>
        <p:spPr>
          <a:xfrm>
            <a:off x="8643229" y="5925670"/>
            <a:ext cx="358918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※</a:t>
            </a:r>
            <a:r>
              <a:rPr lang="ja-JP" altLang="en-US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白丸は館野ラジオゾンデの値</a:t>
            </a:r>
            <a:endParaRPr lang="en-US" altLang="ja-JP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  <a:p>
            <a:pPr algn="ctr"/>
            <a:r>
              <a:rPr lang="ja-JP" altLang="en-US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なので気にしなくて良い</a:t>
            </a:r>
            <a:endParaRPr lang="en-US" altLang="ja-JP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</p:txBody>
      </p:sp>
      <p:sp>
        <p:nvSpPr>
          <p:cNvPr id="6" name="円/楕円 5">
            <a:extLst>
              <a:ext uri="{FF2B5EF4-FFF2-40B4-BE49-F238E27FC236}">
                <a16:creationId xmlns:a16="http://schemas.microsoft.com/office/drawing/2014/main" id="{33B50F03-BFE8-BA9E-2B7E-43C2ACCEBAF6}"/>
              </a:ext>
            </a:extLst>
          </p:cNvPr>
          <p:cNvSpPr/>
          <p:nvPr/>
        </p:nvSpPr>
        <p:spPr>
          <a:xfrm>
            <a:off x="11328635" y="130027"/>
            <a:ext cx="756000" cy="612000"/>
          </a:xfrm>
          <a:prstGeom prst="ellipse">
            <a:avLst/>
          </a:prstGeom>
          <a:solidFill>
            <a:srgbClr val="3DA4B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>
              <a:solidFill>
                <a:srgbClr val="FF0000"/>
              </a:solidFill>
            </a:endParaRPr>
          </a:p>
        </p:txBody>
      </p:sp>
      <p:sp>
        <p:nvSpPr>
          <p:cNvPr id="7" name="スライド番号プレースホルダー 2">
            <a:extLst>
              <a:ext uri="{FF2B5EF4-FFF2-40B4-BE49-F238E27FC236}">
                <a16:creationId xmlns:a16="http://schemas.microsoft.com/office/drawing/2014/main" id="{BF8A9D38-5FDA-B985-93ED-83AB992B0690}"/>
              </a:ext>
            </a:extLst>
          </p:cNvPr>
          <p:cNvSpPr txBox="1">
            <a:spLocks/>
          </p:cNvSpPr>
          <p:nvPr/>
        </p:nvSpPr>
        <p:spPr>
          <a:xfrm>
            <a:off x="11259053" y="243300"/>
            <a:ext cx="902793" cy="345523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defPPr>
              <a:defRPr lang="ja-JP"/>
            </a:defPPr>
            <a:lvl1pPr marL="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91A08660-9241-2446-AA6F-DEE0E69BB21D}" type="slidenum">
              <a:rPr lang="ja-JP" altLang="en-US" sz="1700" smtClean="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pPr algn="ctr"/>
              <a:t>9</a:t>
            </a:fld>
            <a:r>
              <a:rPr lang="en-US" altLang="ja-JP" sz="1700" dirty="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/24</a:t>
            </a:r>
            <a:endParaRPr lang="ja-JP" altLang="en-US" sz="1700">
              <a:solidFill>
                <a:schemeClr val="bg1"/>
              </a:solidFill>
              <a:latin typeface="HGPSoeiKakugothicUB" panose="020B0900000000000000" pitchFamily="34" charset="-128"/>
              <a:ea typeface="HGPSoeiKakugothicUB" panose="020B0900000000000000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19969937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BEE17C5-61D4-DC1D-0F0C-394C692CC77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図 4">
            <a:extLst>
              <a:ext uri="{FF2B5EF4-FFF2-40B4-BE49-F238E27FC236}">
                <a16:creationId xmlns:a16="http://schemas.microsoft.com/office/drawing/2014/main" id="{D0C6E196-810F-C196-D2F1-8CF47022049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" y="932329"/>
            <a:ext cx="8884364" cy="5925671"/>
          </a:xfrm>
          <a:prstGeom prst="rect">
            <a:avLst/>
          </a:prstGeom>
        </p:spPr>
      </p:pic>
      <p:sp>
        <p:nvSpPr>
          <p:cNvPr id="2" name="タイトル 1">
            <a:extLst>
              <a:ext uri="{FF2B5EF4-FFF2-40B4-BE49-F238E27FC236}">
                <a16:creationId xmlns:a16="http://schemas.microsoft.com/office/drawing/2014/main" id="{DE522684-A49A-1852-7AD7-1AFC92C920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ja-JP" altLang="en-US" sz="280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　</a:t>
            </a:r>
            <a:r>
              <a:rPr lang="en-US" altLang="ja-JP" sz="2800" dirty="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MAX-DOAS</a:t>
            </a:r>
            <a:r>
              <a:rPr lang="ja-JP" altLang="en-US" sz="280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の時系列とメソ解析時系列</a:t>
            </a:r>
            <a:r>
              <a:rPr lang="en-US" altLang="ja-JP" sz="2800" dirty="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 </a:t>
            </a:r>
            <a:r>
              <a:rPr lang="ja-JP" altLang="en-US" sz="280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エラーバー有</a:t>
            </a:r>
            <a:r>
              <a:rPr lang="en-US" altLang="ja-JP" sz="2800" dirty="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(</a:t>
            </a:r>
            <a:r>
              <a:rPr lang="ja-JP" altLang="en-US" sz="280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千葉　</a:t>
            </a:r>
            <a:r>
              <a:rPr lang="en-US" altLang="ja-JP" sz="2800" dirty="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7/23)</a:t>
            </a:r>
            <a:endParaRPr kumimoji="1" lang="ja-JP" altLang="en-US" sz="2800"/>
          </a:p>
        </p:txBody>
      </p:sp>
      <p:sp>
        <p:nvSpPr>
          <p:cNvPr id="14" name="テキスト ボックス 13">
            <a:extLst>
              <a:ext uri="{FF2B5EF4-FFF2-40B4-BE49-F238E27FC236}">
                <a16:creationId xmlns:a16="http://schemas.microsoft.com/office/drawing/2014/main" id="{AA416B83-9E70-A439-BBC1-1ADDB5E50FCE}"/>
              </a:ext>
            </a:extLst>
          </p:cNvPr>
          <p:cNvSpPr txBox="1"/>
          <p:nvPr/>
        </p:nvSpPr>
        <p:spPr>
          <a:xfrm>
            <a:off x="7424936" y="2612416"/>
            <a:ext cx="4659699" cy="1938992"/>
          </a:xfrm>
          <a:prstGeom prst="rect">
            <a:avLst/>
          </a:prstGeom>
          <a:solidFill>
            <a:srgbClr val="FAFAFA"/>
          </a:solidFill>
          <a:ln w="19050">
            <a:solidFill>
              <a:srgbClr val="333333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ja-JP" sz="24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MAX-DOAS</a:t>
            </a:r>
            <a:r>
              <a:rPr lang="ja-JP" altLang="en-US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の時系列の上に</a:t>
            </a:r>
            <a:endParaRPr lang="en-US" altLang="ja-JP" sz="24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  <a:p>
            <a:pPr algn="ctr"/>
            <a:r>
              <a:rPr lang="ja-JP" altLang="en-US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千葉大学に最も近い</a:t>
            </a:r>
            <a:endParaRPr lang="en-US" altLang="ja-JP" sz="24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  <a:p>
            <a:pPr algn="ctr"/>
            <a:r>
              <a:rPr lang="ja-JP" altLang="en-US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メソ解析の格子点</a:t>
            </a:r>
            <a:r>
              <a:rPr lang="en-US" altLang="ja-JP" sz="24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(</a:t>
            </a:r>
            <a:r>
              <a:rPr lang="ja-JP" altLang="ja-JP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35.6°N,140.125°E</a:t>
            </a:r>
            <a:r>
              <a:rPr lang="en-US" altLang="ja-JP" sz="24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)</a:t>
            </a:r>
            <a:r>
              <a:rPr lang="ja-JP" altLang="en-US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の</a:t>
            </a:r>
            <a:endParaRPr lang="en-US" altLang="ja-JP" sz="24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  <a:p>
            <a:pPr algn="ctr"/>
            <a:r>
              <a:rPr lang="ja-JP" altLang="en-US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部分可降水量を水色で重ねた</a:t>
            </a:r>
            <a:endParaRPr lang="en-US" altLang="ja-JP" sz="24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</p:txBody>
      </p: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E9F180B4-836D-094E-A827-10A91CED42D1}"/>
              </a:ext>
            </a:extLst>
          </p:cNvPr>
          <p:cNvSpPr txBox="1"/>
          <p:nvPr/>
        </p:nvSpPr>
        <p:spPr>
          <a:xfrm>
            <a:off x="8853880" y="4996818"/>
            <a:ext cx="2698040" cy="707886"/>
          </a:xfrm>
          <a:prstGeom prst="rect">
            <a:avLst/>
          </a:prstGeom>
          <a:solidFill>
            <a:srgbClr val="FAFAFA"/>
          </a:solidFill>
          <a:ln w="19050">
            <a:solidFill>
              <a:srgbClr val="333333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ja-JP" altLang="en-US" sz="20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エラーバーの範囲内で推移している</a:t>
            </a:r>
            <a:endParaRPr lang="en-US" altLang="ja-JP" sz="20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82492BD2-9C1B-C788-7D13-8C30EEA2DB9A}"/>
              </a:ext>
            </a:extLst>
          </p:cNvPr>
          <p:cNvSpPr txBox="1"/>
          <p:nvPr/>
        </p:nvSpPr>
        <p:spPr>
          <a:xfrm>
            <a:off x="8643229" y="5925670"/>
            <a:ext cx="358918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※</a:t>
            </a:r>
            <a:r>
              <a:rPr lang="ja-JP" altLang="en-US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白丸は館野ラジオゾンデの値</a:t>
            </a:r>
            <a:endParaRPr lang="en-US" altLang="ja-JP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  <a:p>
            <a:pPr algn="ctr"/>
            <a:r>
              <a:rPr lang="ja-JP" altLang="en-US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なので気にしなくて良い</a:t>
            </a:r>
            <a:endParaRPr lang="en-US" altLang="ja-JP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</p:txBody>
      </p:sp>
      <p:sp>
        <p:nvSpPr>
          <p:cNvPr id="6" name="円/楕円 5">
            <a:extLst>
              <a:ext uri="{FF2B5EF4-FFF2-40B4-BE49-F238E27FC236}">
                <a16:creationId xmlns:a16="http://schemas.microsoft.com/office/drawing/2014/main" id="{F865B034-C28D-26C9-3C5F-02896FDAAEA8}"/>
              </a:ext>
            </a:extLst>
          </p:cNvPr>
          <p:cNvSpPr/>
          <p:nvPr/>
        </p:nvSpPr>
        <p:spPr>
          <a:xfrm>
            <a:off x="11328635" y="130027"/>
            <a:ext cx="756000" cy="612000"/>
          </a:xfrm>
          <a:prstGeom prst="ellipse">
            <a:avLst/>
          </a:prstGeom>
          <a:solidFill>
            <a:srgbClr val="3DA4B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>
              <a:solidFill>
                <a:srgbClr val="FF0000"/>
              </a:solidFill>
            </a:endParaRPr>
          </a:p>
        </p:txBody>
      </p:sp>
      <p:sp>
        <p:nvSpPr>
          <p:cNvPr id="7" name="スライド番号プレースホルダー 2">
            <a:extLst>
              <a:ext uri="{FF2B5EF4-FFF2-40B4-BE49-F238E27FC236}">
                <a16:creationId xmlns:a16="http://schemas.microsoft.com/office/drawing/2014/main" id="{19D0AF20-04DA-77DC-4058-ADAB89501504}"/>
              </a:ext>
            </a:extLst>
          </p:cNvPr>
          <p:cNvSpPr txBox="1">
            <a:spLocks/>
          </p:cNvSpPr>
          <p:nvPr/>
        </p:nvSpPr>
        <p:spPr>
          <a:xfrm>
            <a:off x="11259053" y="243300"/>
            <a:ext cx="902793" cy="345523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defPPr>
              <a:defRPr lang="ja-JP"/>
            </a:defPPr>
            <a:lvl1pPr marL="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91A08660-9241-2446-AA6F-DEE0E69BB21D}" type="slidenum">
              <a:rPr lang="ja-JP" altLang="en-US" sz="1700" smtClean="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pPr algn="ctr"/>
              <a:t>10</a:t>
            </a:fld>
            <a:r>
              <a:rPr lang="en-US" altLang="ja-JP" sz="1700" dirty="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/24</a:t>
            </a:r>
            <a:endParaRPr lang="ja-JP" altLang="en-US" sz="1700">
              <a:solidFill>
                <a:schemeClr val="bg1"/>
              </a:solidFill>
              <a:latin typeface="HGPSoeiKakugothicUB" panose="020B0900000000000000" pitchFamily="34" charset="-128"/>
              <a:ea typeface="HGPSoeiKakugothicUB" panose="020B0900000000000000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65946339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C1F49B0-C3C5-51A5-E06A-8AF78F7CEF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>
            <a:extLst>
              <a:ext uri="{FF2B5EF4-FFF2-40B4-BE49-F238E27FC236}">
                <a16:creationId xmlns:a16="http://schemas.microsoft.com/office/drawing/2014/main" id="{9B4E813F-2BED-FEF9-653C-638913C524A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" y="932330"/>
            <a:ext cx="8884363" cy="5925670"/>
          </a:xfrm>
          <a:prstGeom prst="rect">
            <a:avLst/>
          </a:prstGeom>
        </p:spPr>
      </p:pic>
      <p:sp>
        <p:nvSpPr>
          <p:cNvPr id="2" name="タイトル 1">
            <a:extLst>
              <a:ext uri="{FF2B5EF4-FFF2-40B4-BE49-F238E27FC236}">
                <a16:creationId xmlns:a16="http://schemas.microsoft.com/office/drawing/2014/main" id="{B5AF2B44-7D9D-73A6-99BC-96E73B708A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ja-JP" altLang="en-US" sz="320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　</a:t>
            </a:r>
            <a:r>
              <a:rPr lang="en-US" altLang="ja-JP" sz="3200" dirty="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MAX-DOAS</a:t>
            </a:r>
            <a:r>
              <a:rPr lang="ja-JP" altLang="en-US" sz="320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とメソ解析とラジオゾンデの時系列</a:t>
            </a:r>
            <a:r>
              <a:rPr lang="en-US" altLang="ja-JP" sz="3200" dirty="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(</a:t>
            </a:r>
            <a:r>
              <a:rPr lang="ja-JP" altLang="en-US" sz="320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筑波　</a:t>
            </a:r>
            <a:r>
              <a:rPr lang="en-US" altLang="ja-JP" sz="3200" dirty="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7/23)</a:t>
            </a:r>
            <a:endParaRPr kumimoji="1" lang="ja-JP" altLang="en-US" sz="3200"/>
          </a:p>
        </p:txBody>
      </p:sp>
      <p:sp>
        <p:nvSpPr>
          <p:cNvPr id="14" name="テキスト ボックス 13">
            <a:extLst>
              <a:ext uri="{FF2B5EF4-FFF2-40B4-BE49-F238E27FC236}">
                <a16:creationId xmlns:a16="http://schemas.microsoft.com/office/drawing/2014/main" id="{BF5CB0E8-4F13-8046-ED6A-6CA6A6B9AA07}"/>
              </a:ext>
            </a:extLst>
          </p:cNvPr>
          <p:cNvSpPr txBox="1"/>
          <p:nvPr/>
        </p:nvSpPr>
        <p:spPr>
          <a:xfrm>
            <a:off x="7424936" y="2596624"/>
            <a:ext cx="4659699" cy="1938992"/>
          </a:xfrm>
          <a:prstGeom prst="rect">
            <a:avLst/>
          </a:prstGeom>
          <a:solidFill>
            <a:srgbClr val="FAFAFA"/>
          </a:solidFill>
          <a:ln w="19050">
            <a:solidFill>
              <a:srgbClr val="333333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ja-JP" sz="24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MAX-DOAS</a:t>
            </a:r>
            <a:r>
              <a:rPr lang="ja-JP" altLang="en-US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の時系列</a:t>
            </a:r>
            <a:endParaRPr lang="en-US" altLang="ja-JP" sz="24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  <a:p>
            <a:pPr algn="ctr"/>
            <a:r>
              <a:rPr lang="en-US" altLang="ja-JP" sz="24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(</a:t>
            </a:r>
            <a:r>
              <a:rPr lang="ja-JP" altLang="en-US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筑波は</a:t>
            </a:r>
            <a:r>
              <a:rPr lang="en-US" altLang="ja-JP" sz="24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1</a:t>
            </a:r>
            <a:r>
              <a:rPr lang="ja-JP" altLang="en-US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方向のみ</a:t>
            </a:r>
            <a:r>
              <a:rPr lang="en-US" altLang="ja-JP" sz="24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)</a:t>
            </a:r>
            <a:r>
              <a:rPr lang="ja-JP" altLang="en-US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▲</a:t>
            </a:r>
            <a:endParaRPr lang="en-US" altLang="ja-JP" sz="24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  <a:p>
            <a:pPr algn="ctr"/>
            <a:r>
              <a:rPr lang="ja-JP" altLang="en-US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ラジオゾンデ舘野○</a:t>
            </a:r>
            <a:endParaRPr lang="en-US" altLang="ja-JP" sz="24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  <a:p>
            <a:pPr algn="ctr"/>
            <a:r>
              <a:rPr lang="ja-JP" altLang="en-US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最も近いメソ解析の格子点</a:t>
            </a:r>
            <a:r>
              <a:rPr lang="en-US" altLang="ja-JP" sz="24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(</a:t>
            </a:r>
            <a:r>
              <a:rPr lang="ja-JP" altLang="ja-JP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3</a:t>
            </a:r>
            <a:r>
              <a:rPr lang="en-US" altLang="ja-JP" sz="24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6</a:t>
            </a:r>
            <a:r>
              <a:rPr lang="ja-JP" altLang="ja-JP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.</a:t>
            </a:r>
            <a:r>
              <a:rPr lang="en-US" altLang="ja-JP" sz="24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1</a:t>
            </a:r>
            <a:r>
              <a:rPr lang="ja-JP" altLang="ja-JP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°N,140.125°E</a:t>
            </a:r>
            <a:r>
              <a:rPr lang="en-US" altLang="ja-JP" sz="24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)</a:t>
            </a:r>
            <a:r>
              <a:rPr lang="ja-JP" altLang="en-US" sz="2400" b="1">
                <a:solidFill>
                  <a:srgbClr val="42D1D5"/>
                </a:solidFill>
                <a:latin typeface="Hiragino Sans W6" panose="020B0400000000000000" pitchFamily="34" charset="-128"/>
                <a:ea typeface="Hiragino Sans W6" panose="020B0400000000000000" pitchFamily="34" charset="-128"/>
              </a:rPr>
              <a:t>⚫︎</a:t>
            </a:r>
            <a:endParaRPr lang="en-US" altLang="ja-JP" sz="2400" b="1" dirty="0">
              <a:solidFill>
                <a:srgbClr val="42D1D5"/>
              </a:solidFill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</p:txBody>
      </p: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7FE3830A-8089-8626-036F-4C29918F5CA5}"/>
              </a:ext>
            </a:extLst>
          </p:cNvPr>
          <p:cNvSpPr txBox="1"/>
          <p:nvPr/>
        </p:nvSpPr>
        <p:spPr>
          <a:xfrm>
            <a:off x="7046936" y="5096643"/>
            <a:ext cx="4659699" cy="707886"/>
          </a:xfrm>
          <a:prstGeom prst="rect">
            <a:avLst/>
          </a:prstGeom>
          <a:solidFill>
            <a:srgbClr val="FAFAFA"/>
          </a:solidFill>
          <a:ln w="19050">
            <a:solidFill>
              <a:srgbClr val="333333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ja-JP" altLang="en-US" sz="20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メソ解析はやはり小さめに出ているが</a:t>
            </a:r>
            <a:endParaRPr lang="en-US" altLang="ja-JP" sz="20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  <a:p>
            <a:pPr algn="ctr"/>
            <a:r>
              <a:rPr lang="ja-JP" altLang="en-US" sz="20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いつもよりは一致</a:t>
            </a:r>
            <a:endParaRPr lang="en-US" altLang="ja-JP" sz="20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</p:txBody>
      </p:sp>
      <p:sp>
        <p:nvSpPr>
          <p:cNvPr id="5" name="円/楕円 4">
            <a:extLst>
              <a:ext uri="{FF2B5EF4-FFF2-40B4-BE49-F238E27FC236}">
                <a16:creationId xmlns:a16="http://schemas.microsoft.com/office/drawing/2014/main" id="{1B39020F-8054-0379-265C-67C7CEB7F8C8}"/>
              </a:ext>
            </a:extLst>
          </p:cNvPr>
          <p:cNvSpPr/>
          <p:nvPr/>
        </p:nvSpPr>
        <p:spPr>
          <a:xfrm>
            <a:off x="11328635" y="130027"/>
            <a:ext cx="756000" cy="612000"/>
          </a:xfrm>
          <a:prstGeom prst="ellipse">
            <a:avLst/>
          </a:prstGeom>
          <a:solidFill>
            <a:srgbClr val="3DA4B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>
              <a:solidFill>
                <a:srgbClr val="FF0000"/>
              </a:solidFill>
            </a:endParaRPr>
          </a:p>
        </p:txBody>
      </p:sp>
      <p:sp>
        <p:nvSpPr>
          <p:cNvPr id="6" name="スライド番号プレースホルダー 2">
            <a:extLst>
              <a:ext uri="{FF2B5EF4-FFF2-40B4-BE49-F238E27FC236}">
                <a16:creationId xmlns:a16="http://schemas.microsoft.com/office/drawing/2014/main" id="{E7879935-7282-358F-B606-F794E89AD025}"/>
              </a:ext>
            </a:extLst>
          </p:cNvPr>
          <p:cNvSpPr txBox="1">
            <a:spLocks/>
          </p:cNvSpPr>
          <p:nvPr/>
        </p:nvSpPr>
        <p:spPr>
          <a:xfrm>
            <a:off x="11259053" y="243300"/>
            <a:ext cx="902793" cy="345523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defPPr>
              <a:defRPr lang="ja-JP"/>
            </a:defPPr>
            <a:lvl1pPr marL="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91A08660-9241-2446-AA6F-DEE0E69BB21D}" type="slidenum">
              <a:rPr lang="ja-JP" altLang="en-US" sz="1700" smtClean="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pPr algn="ctr"/>
              <a:t>11</a:t>
            </a:fld>
            <a:r>
              <a:rPr lang="en-US" altLang="ja-JP" sz="1700" dirty="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/24</a:t>
            </a:r>
            <a:endParaRPr lang="ja-JP" altLang="en-US" sz="1700">
              <a:solidFill>
                <a:schemeClr val="bg1"/>
              </a:solidFill>
              <a:latin typeface="HGPSoeiKakugothicUB" panose="020B0900000000000000" pitchFamily="34" charset="-128"/>
              <a:ea typeface="HGPSoeiKakugothicUB" panose="020B0900000000000000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11308421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EEA8FE9-7F2A-52D0-D066-83AAA7210B3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図 7">
            <a:extLst>
              <a:ext uri="{FF2B5EF4-FFF2-40B4-BE49-F238E27FC236}">
                <a16:creationId xmlns:a16="http://schemas.microsoft.com/office/drawing/2014/main" id="{ED6F3656-6273-7185-B14B-465DBD18394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387" y="932329"/>
            <a:ext cx="8585350" cy="5925670"/>
          </a:xfrm>
          <a:prstGeom prst="rect">
            <a:avLst/>
          </a:prstGeom>
        </p:spPr>
      </p:pic>
      <p:sp>
        <p:nvSpPr>
          <p:cNvPr id="2" name="タイトル 1">
            <a:extLst>
              <a:ext uri="{FF2B5EF4-FFF2-40B4-BE49-F238E27FC236}">
                <a16:creationId xmlns:a16="http://schemas.microsoft.com/office/drawing/2014/main" id="{4E153271-439B-F1AE-9848-50EA50B5AD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ja-JP" altLang="en-US" sz="360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　</a:t>
            </a:r>
            <a:r>
              <a:rPr lang="en-US" altLang="ja-JP" sz="3600" dirty="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MAX-DOAS</a:t>
            </a:r>
            <a:r>
              <a:rPr lang="ja-JP" altLang="en-US" sz="360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とメソ解析の相関関係</a:t>
            </a:r>
            <a:r>
              <a:rPr lang="en-US" altLang="ja-JP" sz="3600" dirty="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(</a:t>
            </a:r>
            <a:r>
              <a:rPr lang="ja-JP" altLang="en-US" sz="360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千葉　</a:t>
            </a:r>
            <a:r>
              <a:rPr lang="en-US" altLang="ja-JP" sz="3600" dirty="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7/12–23)</a:t>
            </a:r>
            <a:endParaRPr kumimoji="1" lang="ja-JP" altLang="en-US" sz="3600"/>
          </a:p>
        </p:txBody>
      </p: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AE890BE4-CA82-FBA1-ADE0-635F378F4477}"/>
              </a:ext>
            </a:extLst>
          </p:cNvPr>
          <p:cNvSpPr txBox="1"/>
          <p:nvPr/>
        </p:nvSpPr>
        <p:spPr>
          <a:xfrm>
            <a:off x="8584963" y="4634866"/>
            <a:ext cx="3482297" cy="1138773"/>
          </a:xfrm>
          <a:prstGeom prst="rect">
            <a:avLst/>
          </a:prstGeom>
          <a:solidFill>
            <a:srgbClr val="FAFAFA"/>
          </a:solidFill>
          <a:ln w="19050">
            <a:solidFill>
              <a:srgbClr val="333333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ja-JP" sz="17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MAX-DOAS</a:t>
            </a:r>
            <a:r>
              <a:rPr lang="ja-JP" altLang="en-US" sz="17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はメソ解析のデータ</a:t>
            </a:r>
            <a:endParaRPr lang="en-US" altLang="ja-JP" sz="17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  <a:p>
            <a:pPr algn="ctr"/>
            <a:r>
              <a:rPr lang="en-US" altLang="ja-JP" sz="17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(3</a:t>
            </a:r>
            <a:r>
              <a:rPr lang="ja-JP" altLang="en-US" sz="17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時間ごと</a:t>
            </a:r>
            <a:r>
              <a:rPr lang="en-US" altLang="ja-JP" sz="17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)</a:t>
            </a:r>
            <a:r>
              <a:rPr lang="ja-JP" altLang="en-US" sz="17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の前後</a:t>
            </a:r>
            <a:r>
              <a:rPr lang="en-US" altLang="ja-JP" sz="17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30</a:t>
            </a:r>
            <a:r>
              <a:rPr lang="ja-JP" altLang="en-US" sz="17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分の</a:t>
            </a:r>
            <a:endParaRPr lang="en-US" altLang="ja-JP" sz="17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  <a:p>
            <a:pPr algn="ctr"/>
            <a:r>
              <a:rPr lang="ja-JP" altLang="en-US" sz="17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データを平均している</a:t>
            </a:r>
            <a:endParaRPr lang="en-US" altLang="ja-JP" sz="17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  <a:p>
            <a:pPr algn="ctr"/>
            <a:r>
              <a:rPr lang="ja-JP" altLang="en-US" sz="17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それに対応したエラーバーを作成</a:t>
            </a:r>
            <a:endParaRPr lang="en-US" altLang="ja-JP" sz="17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</p:txBody>
      </p:sp>
      <p:sp>
        <p:nvSpPr>
          <p:cNvPr id="14" name="テキスト ボックス 13">
            <a:extLst>
              <a:ext uri="{FF2B5EF4-FFF2-40B4-BE49-F238E27FC236}">
                <a16:creationId xmlns:a16="http://schemas.microsoft.com/office/drawing/2014/main" id="{48098217-1766-DFB7-4ECE-9467D504DE69}"/>
              </a:ext>
            </a:extLst>
          </p:cNvPr>
          <p:cNvSpPr txBox="1"/>
          <p:nvPr/>
        </p:nvSpPr>
        <p:spPr>
          <a:xfrm>
            <a:off x="8585349" y="2565323"/>
            <a:ext cx="3478645" cy="1477328"/>
          </a:xfrm>
          <a:prstGeom prst="rect">
            <a:avLst/>
          </a:prstGeom>
          <a:solidFill>
            <a:srgbClr val="FAFAFA"/>
          </a:solidFill>
          <a:ln w="19050">
            <a:solidFill>
              <a:srgbClr val="333333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ja-JP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MAX-DOAS</a:t>
            </a:r>
            <a:r>
              <a:rPr lang="ja-JP" altLang="en-US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の部分可降水量と</a:t>
            </a:r>
            <a:endParaRPr lang="en-US" altLang="ja-JP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  <a:p>
            <a:pPr algn="ctr"/>
            <a:r>
              <a:rPr lang="ja-JP" altLang="en-US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千葉大学に最も近い</a:t>
            </a:r>
            <a:endParaRPr lang="en-US" altLang="ja-JP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  <a:p>
            <a:pPr algn="ctr"/>
            <a:r>
              <a:rPr lang="ja-JP" altLang="en-US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メソ解析の格子点</a:t>
            </a:r>
            <a:r>
              <a:rPr lang="en-US" altLang="ja-JP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(</a:t>
            </a:r>
            <a:r>
              <a:rPr lang="ja-JP" altLang="ja-JP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35.6°N,140.125°E</a:t>
            </a:r>
            <a:r>
              <a:rPr lang="en-US" altLang="ja-JP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)</a:t>
            </a:r>
            <a:r>
              <a:rPr lang="ja-JP" altLang="en-US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の</a:t>
            </a:r>
            <a:endParaRPr lang="en-US" altLang="ja-JP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  <a:p>
            <a:pPr algn="ctr"/>
            <a:r>
              <a:rPr lang="ja-JP" altLang="en-US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部分可降水量の相関関係</a:t>
            </a:r>
            <a:endParaRPr lang="en-US" altLang="ja-JP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51E7CD5D-ECB7-D6DD-7A7B-C2C56246781C}"/>
              </a:ext>
            </a:extLst>
          </p:cNvPr>
          <p:cNvSpPr txBox="1"/>
          <p:nvPr/>
        </p:nvSpPr>
        <p:spPr>
          <a:xfrm>
            <a:off x="12526" y="954249"/>
            <a:ext cx="1201762" cy="400110"/>
          </a:xfrm>
          <a:prstGeom prst="rect">
            <a:avLst/>
          </a:prstGeom>
          <a:solidFill>
            <a:srgbClr val="FAFAFA"/>
          </a:solidFill>
          <a:ln w="19050">
            <a:solidFill>
              <a:srgbClr val="333333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ja-JP" sz="20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0-1 km</a:t>
            </a:r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9B6198D4-FEE8-6012-20A2-F1C5B4CEAAD8}"/>
              </a:ext>
            </a:extLst>
          </p:cNvPr>
          <p:cNvSpPr/>
          <p:nvPr/>
        </p:nvSpPr>
        <p:spPr>
          <a:xfrm>
            <a:off x="7799106" y="1029801"/>
            <a:ext cx="4268540" cy="373920"/>
          </a:xfrm>
          <a:prstGeom prst="rect">
            <a:avLst/>
          </a:prstGeom>
          <a:solidFill>
            <a:schemeClr val="bg1"/>
          </a:solidFill>
          <a:ln w="22225">
            <a:solidFill>
              <a:srgbClr val="33333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ja-JP" altLang="en-US" b="1">
                <a:solidFill>
                  <a:srgbClr val="333333"/>
                </a:solidFill>
                <a:latin typeface="Hiragino Sans W7" panose="020B0400000000000000" pitchFamily="34" charset="-128"/>
                <a:ea typeface="Hiragino Sans W7" panose="020B0400000000000000" pitchFamily="34" charset="-128"/>
              </a:rPr>
              <a:t>　</a:t>
            </a:r>
            <a:r>
              <a:rPr lang="ja-JP" altLang="ja-JP" b="1">
                <a:solidFill>
                  <a:srgbClr val="333333"/>
                </a:solidFill>
                <a:latin typeface="Hiragino Sans W7" panose="020B0400000000000000" pitchFamily="34" charset="-128"/>
                <a:ea typeface="Hiragino Sans W7" panose="020B0400000000000000" pitchFamily="34" charset="-128"/>
              </a:rPr>
              <a:t>|MA − MAX-DOAS| &gt; 0.5 cm</a:t>
            </a:r>
          </a:p>
        </p:txBody>
      </p:sp>
      <p:sp>
        <p:nvSpPr>
          <p:cNvPr id="7" name="円/楕円 6">
            <a:extLst>
              <a:ext uri="{FF2B5EF4-FFF2-40B4-BE49-F238E27FC236}">
                <a16:creationId xmlns:a16="http://schemas.microsoft.com/office/drawing/2014/main" id="{A6AE75B7-D705-2B0B-DF9E-AEF9954C595A}"/>
              </a:ext>
            </a:extLst>
          </p:cNvPr>
          <p:cNvSpPr/>
          <p:nvPr/>
        </p:nvSpPr>
        <p:spPr>
          <a:xfrm>
            <a:off x="7967131" y="1070130"/>
            <a:ext cx="288000" cy="288000"/>
          </a:xfrm>
          <a:prstGeom prst="ellipse">
            <a:avLst/>
          </a:prstGeom>
          <a:solidFill>
            <a:srgbClr val="F50000"/>
          </a:solidFill>
          <a:ln w="34925">
            <a:solidFill>
              <a:srgbClr val="33333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rgbClr val="FF0000"/>
              </a:solidFill>
            </a:endParaRPr>
          </a:p>
        </p:txBody>
      </p:sp>
      <p:sp>
        <p:nvSpPr>
          <p:cNvPr id="9" name="円/楕円 8">
            <a:extLst>
              <a:ext uri="{FF2B5EF4-FFF2-40B4-BE49-F238E27FC236}">
                <a16:creationId xmlns:a16="http://schemas.microsoft.com/office/drawing/2014/main" id="{4048DC79-6FF3-0C37-7AA2-CF2FC2760DF6}"/>
              </a:ext>
            </a:extLst>
          </p:cNvPr>
          <p:cNvSpPr/>
          <p:nvPr/>
        </p:nvSpPr>
        <p:spPr>
          <a:xfrm>
            <a:off x="11328635" y="130027"/>
            <a:ext cx="756000" cy="612000"/>
          </a:xfrm>
          <a:prstGeom prst="ellipse">
            <a:avLst/>
          </a:prstGeom>
          <a:solidFill>
            <a:srgbClr val="3DA4B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>
              <a:solidFill>
                <a:srgbClr val="FF0000"/>
              </a:solidFill>
            </a:endParaRPr>
          </a:p>
        </p:txBody>
      </p:sp>
      <p:sp>
        <p:nvSpPr>
          <p:cNvPr id="11" name="スライド番号プレースホルダー 2">
            <a:extLst>
              <a:ext uri="{FF2B5EF4-FFF2-40B4-BE49-F238E27FC236}">
                <a16:creationId xmlns:a16="http://schemas.microsoft.com/office/drawing/2014/main" id="{29292C7D-53A6-5643-B5EE-EA0CE2D503C0}"/>
              </a:ext>
            </a:extLst>
          </p:cNvPr>
          <p:cNvSpPr txBox="1">
            <a:spLocks/>
          </p:cNvSpPr>
          <p:nvPr/>
        </p:nvSpPr>
        <p:spPr>
          <a:xfrm>
            <a:off x="11259053" y="243300"/>
            <a:ext cx="902793" cy="345523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defPPr>
              <a:defRPr lang="ja-JP"/>
            </a:defPPr>
            <a:lvl1pPr marL="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91A08660-9241-2446-AA6F-DEE0E69BB21D}" type="slidenum">
              <a:rPr lang="ja-JP" altLang="en-US" sz="1700" smtClean="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pPr algn="ctr"/>
              <a:t>12</a:t>
            </a:fld>
            <a:r>
              <a:rPr lang="en-US" altLang="ja-JP" sz="1700" dirty="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/24</a:t>
            </a:r>
            <a:endParaRPr lang="ja-JP" altLang="en-US" sz="1700">
              <a:solidFill>
                <a:schemeClr val="bg1"/>
              </a:solidFill>
              <a:latin typeface="HGPSoeiKakugothicUB" panose="020B0900000000000000" pitchFamily="34" charset="-128"/>
              <a:ea typeface="HGPSoeiKakugothicUB" panose="020B0900000000000000" pitchFamily="34" charset="-128"/>
            </a:endParaRPr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38110744-FB3F-AD09-41A1-0CAB6C93389F}"/>
              </a:ext>
            </a:extLst>
          </p:cNvPr>
          <p:cNvSpPr txBox="1"/>
          <p:nvPr/>
        </p:nvSpPr>
        <p:spPr>
          <a:xfrm>
            <a:off x="8589001" y="1470804"/>
            <a:ext cx="3478645" cy="646331"/>
          </a:xfrm>
          <a:prstGeom prst="rect">
            <a:avLst/>
          </a:prstGeom>
          <a:noFill/>
          <a:ln w="19050"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ja-JP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※</a:t>
            </a:r>
            <a:r>
              <a:rPr lang="ja-JP" altLang="en-US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赤プロットのうち</a:t>
            </a:r>
            <a:r>
              <a:rPr lang="en-US" altLang="ja-JP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7</a:t>
            </a:r>
            <a:r>
              <a:rPr lang="ja-JP" altLang="en-US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月</a:t>
            </a:r>
            <a:r>
              <a:rPr lang="en-US" altLang="ja-JP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17</a:t>
            </a:r>
            <a:r>
              <a:rPr lang="ja-JP" altLang="en-US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日に</a:t>
            </a:r>
            <a:endParaRPr lang="en-US" altLang="ja-JP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  <a:p>
            <a:pPr algn="ctr"/>
            <a:r>
              <a:rPr lang="ja-JP" altLang="en-US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該当するものは</a:t>
            </a:r>
            <a:r>
              <a:rPr lang="ja-JP" altLang="en-US" b="1">
                <a:solidFill>
                  <a:srgbClr val="FF0000"/>
                </a:solidFill>
                <a:latin typeface="Hiragino Sans W6" panose="020B0400000000000000" pitchFamily="34" charset="-128"/>
                <a:ea typeface="Hiragino Sans W6" panose="020B0400000000000000" pitchFamily="34" charset="-128"/>
              </a:rPr>
              <a:t>★</a:t>
            </a:r>
            <a:r>
              <a:rPr lang="ja-JP" altLang="en-US" b="1">
                <a:solidFill>
                  <a:srgbClr val="333333"/>
                </a:solidFill>
                <a:latin typeface="Hiragino Sans W6" panose="020B0400000000000000" pitchFamily="34" charset="-128"/>
                <a:ea typeface="Hiragino Sans W6" panose="020B0400000000000000" pitchFamily="34" charset="-128"/>
              </a:rPr>
              <a:t>で強調した</a:t>
            </a:r>
            <a:endParaRPr lang="en-US" altLang="ja-JP" b="1" dirty="0">
              <a:solidFill>
                <a:srgbClr val="333333"/>
              </a:solidFill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2767815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F5762B3-951B-C0E8-C93E-5DDCCA046D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図 6">
            <a:extLst>
              <a:ext uri="{FF2B5EF4-FFF2-40B4-BE49-F238E27FC236}">
                <a16:creationId xmlns:a16="http://schemas.microsoft.com/office/drawing/2014/main" id="{2295CB03-40B9-A300-F92C-EA03B039FBC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" y="954249"/>
            <a:ext cx="8553592" cy="5903750"/>
          </a:xfrm>
          <a:prstGeom prst="rect">
            <a:avLst/>
          </a:prstGeom>
        </p:spPr>
      </p:pic>
      <p:sp>
        <p:nvSpPr>
          <p:cNvPr id="2" name="タイトル 1">
            <a:extLst>
              <a:ext uri="{FF2B5EF4-FFF2-40B4-BE49-F238E27FC236}">
                <a16:creationId xmlns:a16="http://schemas.microsoft.com/office/drawing/2014/main" id="{A0862304-E920-85FB-E6F6-F78922268B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ja-JP" altLang="en-US" sz="360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　</a:t>
            </a:r>
            <a:r>
              <a:rPr lang="en-US" altLang="ja-JP" sz="3600" dirty="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MAX-DOAS</a:t>
            </a:r>
            <a:r>
              <a:rPr lang="ja-JP" altLang="en-US" sz="360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とメソ解析の相関関係</a:t>
            </a:r>
            <a:r>
              <a:rPr lang="en-US" altLang="ja-JP" sz="3600" dirty="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(</a:t>
            </a:r>
            <a:r>
              <a:rPr lang="ja-JP" altLang="en-US" sz="360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千葉　</a:t>
            </a:r>
            <a:r>
              <a:rPr lang="en-US" altLang="ja-JP" sz="3600" dirty="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7/12–23)</a:t>
            </a:r>
            <a:endParaRPr kumimoji="1" lang="ja-JP" altLang="en-US" sz="3600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C3D3C146-D985-A167-BBE5-CCDACD197725}"/>
              </a:ext>
            </a:extLst>
          </p:cNvPr>
          <p:cNvSpPr txBox="1"/>
          <p:nvPr/>
        </p:nvSpPr>
        <p:spPr>
          <a:xfrm>
            <a:off x="12526" y="954249"/>
            <a:ext cx="1201762" cy="400110"/>
          </a:xfrm>
          <a:prstGeom prst="rect">
            <a:avLst/>
          </a:prstGeom>
          <a:solidFill>
            <a:srgbClr val="FAFAFA"/>
          </a:solidFill>
          <a:ln w="19050">
            <a:solidFill>
              <a:srgbClr val="333333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ja-JP" sz="20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0-2 km</a:t>
            </a:r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A5E2E7A7-BE73-9D4C-6B43-7C098DFBDE3D}"/>
              </a:ext>
            </a:extLst>
          </p:cNvPr>
          <p:cNvSpPr/>
          <p:nvPr/>
        </p:nvSpPr>
        <p:spPr>
          <a:xfrm>
            <a:off x="7799106" y="1029801"/>
            <a:ext cx="4268540" cy="373920"/>
          </a:xfrm>
          <a:prstGeom prst="rect">
            <a:avLst/>
          </a:prstGeom>
          <a:solidFill>
            <a:schemeClr val="bg1"/>
          </a:solidFill>
          <a:ln w="22225">
            <a:solidFill>
              <a:srgbClr val="33333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ja-JP" altLang="en-US" b="1">
                <a:solidFill>
                  <a:srgbClr val="333333"/>
                </a:solidFill>
                <a:latin typeface="Hiragino Sans W7" panose="020B0400000000000000" pitchFamily="34" charset="-128"/>
                <a:ea typeface="Hiragino Sans W7" panose="020B0400000000000000" pitchFamily="34" charset="-128"/>
              </a:rPr>
              <a:t>　</a:t>
            </a:r>
            <a:r>
              <a:rPr lang="ja-JP" altLang="ja-JP" b="1">
                <a:solidFill>
                  <a:srgbClr val="333333"/>
                </a:solidFill>
                <a:latin typeface="Hiragino Sans W7" panose="020B0400000000000000" pitchFamily="34" charset="-128"/>
                <a:ea typeface="Hiragino Sans W7" panose="020B0400000000000000" pitchFamily="34" charset="-128"/>
              </a:rPr>
              <a:t>|MA − MAX-DOAS| &gt; 0.5 cm</a:t>
            </a:r>
          </a:p>
        </p:txBody>
      </p:sp>
      <p:sp>
        <p:nvSpPr>
          <p:cNvPr id="11" name="円/楕円 10">
            <a:extLst>
              <a:ext uri="{FF2B5EF4-FFF2-40B4-BE49-F238E27FC236}">
                <a16:creationId xmlns:a16="http://schemas.microsoft.com/office/drawing/2014/main" id="{0F14442A-CAEA-86F6-0B7A-32DFFC9013A8}"/>
              </a:ext>
            </a:extLst>
          </p:cNvPr>
          <p:cNvSpPr/>
          <p:nvPr/>
        </p:nvSpPr>
        <p:spPr>
          <a:xfrm>
            <a:off x="7967131" y="1070130"/>
            <a:ext cx="288000" cy="288000"/>
          </a:xfrm>
          <a:prstGeom prst="ellipse">
            <a:avLst/>
          </a:prstGeom>
          <a:solidFill>
            <a:srgbClr val="F50000"/>
          </a:solidFill>
          <a:ln w="34925">
            <a:solidFill>
              <a:srgbClr val="33333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rgbClr val="FF0000"/>
              </a:solidFill>
            </a:endParaRPr>
          </a:p>
        </p:txBody>
      </p:sp>
      <p:sp>
        <p:nvSpPr>
          <p:cNvPr id="4" name="円/楕円 3">
            <a:extLst>
              <a:ext uri="{FF2B5EF4-FFF2-40B4-BE49-F238E27FC236}">
                <a16:creationId xmlns:a16="http://schemas.microsoft.com/office/drawing/2014/main" id="{4A2573A3-3FFF-3BD7-2C2D-446C48ABF42A}"/>
              </a:ext>
            </a:extLst>
          </p:cNvPr>
          <p:cNvSpPr/>
          <p:nvPr/>
        </p:nvSpPr>
        <p:spPr>
          <a:xfrm>
            <a:off x="11328635" y="130027"/>
            <a:ext cx="756000" cy="612000"/>
          </a:xfrm>
          <a:prstGeom prst="ellipse">
            <a:avLst/>
          </a:prstGeom>
          <a:solidFill>
            <a:srgbClr val="3DA4B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>
              <a:solidFill>
                <a:srgbClr val="FF0000"/>
              </a:solidFill>
            </a:endParaRPr>
          </a:p>
        </p:txBody>
      </p:sp>
      <p:sp>
        <p:nvSpPr>
          <p:cNvPr id="5" name="スライド番号プレースホルダー 2">
            <a:extLst>
              <a:ext uri="{FF2B5EF4-FFF2-40B4-BE49-F238E27FC236}">
                <a16:creationId xmlns:a16="http://schemas.microsoft.com/office/drawing/2014/main" id="{08926820-79E5-7409-B278-2946248B9280}"/>
              </a:ext>
            </a:extLst>
          </p:cNvPr>
          <p:cNvSpPr txBox="1">
            <a:spLocks/>
          </p:cNvSpPr>
          <p:nvPr/>
        </p:nvSpPr>
        <p:spPr>
          <a:xfrm>
            <a:off x="11259053" y="243300"/>
            <a:ext cx="902793" cy="345523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defPPr>
              <a:defRPr lang="ja-JP"/>
            </a:defPPr>
            <a:lvl1pPr marL="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91A08660-9241-2446-AA6F-DEE0E69BB21D}" type="slidenum">
              <a:rPr lang="ja-JP" altLang="en-US" sz="1700" smtClean="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pPr algn="ctr"/>
              <a:t>13</a:t>
            </a:fld>
            <a:r>
              <a:rPr lang="en-US" altLang="ja-JP" sz="1700" dirty="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/24</a:t>
            </a:r>
            <a:endParaRPr lang="ja-JP" altLang="en-US" sz="1700">
              <a:solidFill>
                <a:schemeClr val="bg1"/>
              </a:solidFill>
              <a:latin typeface="HGPSoeiKakugothicUB" panose="020B0900000000000000" pitchFamily="34" charset="-128"/>
              <a:ea typeface="HGPSoeiKakugothicUB" panose="020B0900000000000000" pitchFamily="34" charset="-128"/>
            </a:endParaRPr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9AE681B9-FD95-B17D-4255-BDB0EB52165F}"/>
              </a:ext>
            </a:extLst>
          </p:cNvPr>
          <p:cNvSpPr txBox="1"/>
          <p:nvPr/>
        </p:nvSpPr>
        <p:spPr>
          <a:xfrm>
            <a:off x="8584963" y="4634866"/>
            <a:ext cx="3482297" cy="1138773"/>
          </a:xfrm>
          <a:prstGeom prst="rect">
            <a:avLst/>
          </a:prstGeom>
          <a:solidFill>
            <a:srgbClr val="FAFAFA"/>
          </a:solidFill>
          <a:ln w="19050">
            <a:solidFill>
              <a:srgbClr val="333333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ja-JP" sz="17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MAX-DOAS</a:t>
            </a:r>
            <a:r>
              <a:rPr lang="ja-JP" altLang="en-US" sz="17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はメソ解析のデータ</a:t>
            </a:r>
            <a:endParaRPr lang="en-US" altLang="ja-JP" sz="17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  <a:p>
            <a:pPr algn="ctr"/>
            <a:r>
              <a:rPr lang="en-US" altLang="ja-JP" sz="17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(3</a:t>
            </a:r>
            <a:r>
              <a:rPr lang="ja-JP" altLang="en-US" sz="17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時間ごと</a:t>
            </a:r>
            <a:r>
              <a:rPr lang="en-US" altLang="ja-JP" sz="17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)</a:t>
            </a:r>
            <a:r>
              <a:rPr lang="ja-JP" altLang="en-US" sz="17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の前後</a:t>
            </a:r>
            <a:r>
              <a:rPr lang="en-US" altLang="ja-JP" sz="17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30</a:t>
            </a:r>
            <a:r>
              <a:rPr lang="ja-JP" altLang="en-US" sz="17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分の</a:t>
            </a:r>
            <a:endParaRPr lang="en-US" altLang="ja-JP" sz="17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  <a:p>
            <a:pPr algn="ctr"/>
            <a:r>
              <a:rPr lang="ja-JP" altLang="en-US" sz="17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データを平均している</a:t>
            </a:r>
            <a:endParaRPr lang="en-US" altLang="ja-JP" sz="17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  <a:p>
            <a:pPr algn="ctr"/>
            <a:r>
              <a:rPr lang="ja-JP" altLang="en-US" sz="17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それに対応したエラーバーを作成</a:t>
            </a:r>
            <a:endParaRPr lang="en-US" altLang="ja-JP" sz="17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</p:txBody>
      </p:sp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4BA80610-69CD-88CC-8C00-35DE8ED775A5}"/>
              </a:ext>
            </a:extLst>
          </p:cNvPr>
          <p:cNvSpPr txBox="1"/>
          <p:nvPr/>
        </p:nvSpPr>
        <p:spPr>
          <a:xfrm>
            <a:off x="8585349" y="2565323"/>
            <a:ext cx="3478645" cy="1477328"/>
          </a:xfrm>
          <a:prstGeom prst="rect">
            <a:avLst/>
          </a:prstGeom>
          <a:solidFill>
            <a:srgbClr val="FAFAFA"/>
          </a:solidFill>
          <a:ln w="19050">
            <a:solidFill>
              <a:srgbClr val="333333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ja-JP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MAX-DOAS</a:t>
            </a:r>
            <a:r>
              <a:rPr lang="ja-JP" altLang="en-US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の部分可降水量と</a:t>
            </a:r>
            <a:endParaRPr lang="en-US" altLang="ja-JP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  <a:p>
            <a:pPr algn="ctr"/>
            <a:r>
              <a:rPr lang="ja-JP" altLang="en-US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千葉大学に最も近い</a:t>
            </a:r>
            <a:endParaRPr lang="en-US" altLang="ja-JP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  <a:p>
            <a:pPr algn="ctr"/>
            <a:r>
              <a:rPr lang="ja-JP" altLang="en-US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メソ解析の格子点</a:t>
            </a:r>
            <a:r>
              <a:rPr lang="en-US" altLang="ja-JP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(</a:t>
            </a:r>
            <a:r>
              <a:rPr lang="ja-JP" altLang="ja-JP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35.6°N,140.125°E</a:t>
            </a:r>
            <a:r>
              <a:rPr lang="en-US" altLang="ja-JP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)</a:t>
            </a:r>
            <a:r>
              <a:rPr lang="ja-JP" altLang="en-US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の</a:t>
            </a:r>
            <a:endParaRPr lang="en-US" altLang="ja-JP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  <a:p>
            <a:pPr algn="ctr"/>
            <a:r>
              <a:rPr lang="ja-JP" altLang="en-US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部分可降水量の相関関係</a:t>
            </a:r>
            <a:endParaRPr lang="en-US" altLang="ja-JP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</p:txBody>
      </p:sp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774BDEEC-451A-E571-1829-98AEF0B1CD2E}"/>
              </a:ext>
            </a:extLst>
          </p:cNvPr>
          <p:cNvSpPr txBox="1"/>
          <p:nvPr/>
        </p:nvSpPr>
        <p:spPr>
          <a:xfrm>
            <a:off x="8589001" y="1470804"/>
            <a:ext cx="3478645" cy="646331"/>
          </a:xfrm>
          <a:prstGeom prst="rect">
            <a:avLst/>
          </a:prstGeom>
          <a:noFill/>
          <a:ln w="19050"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ja-JP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※</a:t>
            </a:r>
            <a:r>
              <a:rPr lang="ja-JP" altLang="en-US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赤プロットのうち</a:t>
            </a:r>
            <a:r>
              <a:rPr lang="en-US" altLang="ja-JP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7</a:t>
            </a:r>
            <a:r>
              <a:rPr lang="ja-JP" altLang="en-US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月</a:t>
            </a:r>
            <a:r>
              <a:rPr lang="en-US" altLang="ja-JP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17</a:t>
            </a:r>
            <a:r>
              <a:rPr lang="ja-JP" altLang="en-US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日に</a:t>
            </a:r>
            <a:endParaRPr lang="en-US" altLang="ja-JP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  <a:p>
            <a:pPr algn="ctr"/>
            <a:r>
              <a:rPr lang="ja-JP" altLang="en-US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該当するものは</a:t>
            </a:r>
            <a:r>
              <a:rPr lang="ja-JP" altLang="en-US" b="1">
                <a:solidFill>
                  <a:srgbClr val="FF0000"/>
                </a:solidFill>
                <a:latin typeface="Hiragino Sans W6" panose="020B0400000000000000" pitchFamily="34" charset="-128"/>
                <a:ea typeface="Hiragino Sans W6" panose="020B0400000000000000" pitchFamily="34" charset="-128"/>
              </a:rPr>
              <a:t>★</a:t>
            </a:r>
            <a:r>
              <a:rPr lang="ja-JP" altLang="en-US" b="1">
                <a:solidFill>
                  <a:srgbClr val="333333"/>
                </a:solidFill>
                <a:latin typeface="Hiragino Sans W6" panose="020B0400000000000000" pitchFamily="34" charset="-128"/>
                <a:ea typeface="Hiragino Sans W6" panose="020B0400000000000000" pitchFamily="34" charset="-128"/>
              </a:rPr>
              <a:t>で強調した</a:t>
            </a:r>
            <a:endParaRPr lang="en-US" altLang="ja-JP" b="1" dirty="0">
              <a:solidFill>
                <a:srgbClr val="333333"/>
              </a:solidFill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40724612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8D865B-FE4E-E490-881B-BE5C92C69B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DAF8A04F-C1B9-8BA8-17A3-EA15FD143D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ja-JP" altLang="en-US" sz="320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　</a:t>
            </a:r>
            <a:r>
              <a:rPr lang="en-US" altLang="ja-JP" sz="3200" dirty="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MAX-DOAS</a:t>
            </a:r>
            <a:r>
              <a:rPr lang="ja-JP" altLang="en-US" sz="320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とラジオゾンデの相関関係</a:t>
            </a:r>
            <a:r>
              <a:rPr lang="en-US" altLang="ja-JP" sz="3200" dirty="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(</a:t>
            </a:r>
            <a:r>
              <a:rPr lang="ja-JP" altLang="en-US" sz="320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つくば　</a:t>
            </a:r>
            <a:r>
              <a:rPr lang="en-US" altLang="ja-JP" sz="3200" dirty="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7/12–23)</a:t>
            </a:r>
            <a:endParaRPr kumimoji="1" lang="ja-JP" altLang="en-US" sz="3200"/>
          </a:p>
        </p:txBody>
      </p: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366B253A-E5FF-0629-4DED-30B644EF8915}"/>
              </a:ext>
            </a:extLst>
          </p:cNvPr>
          <p:cNvSpPr txBox="1"/>
          <p:nvPr/>
        </p:nvSpPr>
        <p:spPr>
          <a:xfrm>
            <a:off x="6242918" y="5691370"/>
            <a:ext cx="5841717" cy="923330"/>
          </a:xfrm>
          <a:prstGeom prst="rect">
            <a:avLst/>
          </a:prstGeom>
          <a:solidFill>
            <a:srgbClr val="FAFAFA"/>
          </a:solidFill>
          <a:ln w="19050">
            <a:solidFill>
              <a:srgbClr val="333333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ja-JP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MAX-DOAS</a:t>
            </a:r>
            <a:r>
              <a:rPr lang="ja-JP" altLang="en-US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はラジオゾンデのデータ</a:t>
            </a:r>
            <a:endParaRPr lang="en-US" altLang="ja-JP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  <a:p>
            <a:pPr algn="ctr"/>
            <a:r>
              <a:rPr lang="en-US" altLang="ja-JP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(9</a:t>
            </a:r>
            <a:r>
              <a:rPr lang="ja-JP" altLang="en-US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時・</a:t>
            </a:r>
            <a:r>
              <a:rPr lang="en-US" altLang="ja-JP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21</a:t>
            </a:r>
            <a:r>
              <a:rPr lang="ja-JP" altLang="en-US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時</a:t>
            </a:r>
            <a:r>
              <a:rPr lang="en-US" altLang="ja-JP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)</a:t>
            </a:r>
            <a:r>
              <a:rPr lang="ja-JP" altLang="en-US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の前後</a:t>
            </a:r>
            <a:r>
              <a:rPr lang="en-US" altLang="ja-JP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30</a:t>
            </a:r>
            <a:r>
              <a:rPr lang="ja-JP" altLang="en-US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分のデータを平均している</a:t>
            </a:r>
            <a:endParaRPr lang="en-US" altLang="ja-JP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  <a:p>
            <a:pPr algn="ctr"/>
            <a:r>
              <a:rPr lang="ja-JP" altLang="en-US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それに対応したエラーバーを作成</a:t>
            </a:r>
            <a:endParaRPr lang="en-US" altLang="ja-JP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</p:txBody>
      </p:sp>
      <p:sp>
        <p:nvSpPr>
          <p:cNvPr id="14" name="テキスト ボックス 13">
            <a:extLst>
              <a:ext uri="{FF2B5EF4-FFF2-40B4-BE49-F238E27FC236}">
                <a16:creationId xmlns:a16="http://schemas.microsoft.com/office/drawing/2014/main" id="{927FB74F-D83E-C83E-D850-2A6F64F83386}"/>
              </a:ext>
            </a:extLst>
          </p:cNvPr>
          <p:cNvSpPr txBox="1"/>
          <p:nvPr/>
        </p:nvSpPr>
        <p:spPr>
          <a:xfrm>
            <a:off x="769492" y="5638307"/>
            <a:ext cx="4776990" cy="1015663"/>
          </a:xfrm>
          <a:prstGeom prst="rect">
            <a:avLst/>
          </a:prstGeom>
          <a:solidFill>
            <a:srgbClr val="FAFAFA"/>
          </a:solidFill>
          <a:ln w="19050">
            <a:solidFill>
              <a:srgbClr val="333333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ja-JP" altLang="en-US" sz="20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つくば</a:t>
            </a:r>
            <a:r>
              <a:rPr lang="en-US" altLang="ja-JP" sz="20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MAX-DOAS</a:t>
            </a:r>
            <a:r>
              <a:rPr lang="ja-JP" altLang="en-US" sz="20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の部分可降水量と</a:t>
            </a:r>
            <a:endParaRPr lang="en-US" altLang="ja-JP" sz="20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  <a:p>
            <a:pPr algn="ctr"/>
            <a:r>
              <a:rPr lang="ja-JP" altLang="en-US" sz="20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最寄りの館野ラジオゾンデの</a:t>
            </a:r>
            <a:endParaRPr lang="en-US" altLang="ja-JP" sz="20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  <a:p>
            <a:pPr algn="ctr"/>
            <a:r>
              <a:rPr lang="ja-JP" altLang="en-US" sz="20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部分可降水量の相関関係</a:t>
            </a:r>
            <a:endParaRPr lang="en-US" altLang="ja-JP" sz="20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9DF046BC-8756-92DA-7D1A-24B83B03EBC0}"/>
              </a:ext>
            </a:extLst>
          </p:cNvPr>
          <p:cNvSpPr txBox="1"/>
          <p:nvPr/>
        </p:nvSpPr>
        <p:spPr>
          <a:xfrm>
            <a:off x="8777293" y="1047195"/>
            <a:ext cx="1201762" cy="400110"/>
          </a:xfrm>
          <a:prstGeom prst="rect">
            <a:avLst/>
          </a:prstGeom>
          <a:solidFill>
            <a:srgbClr val="FAFAFA"/>
          </a:solidFill>
          <a:ln w="19050">
            <a:solidFill>
              <a:srgbClr val="333333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ja-JP" sz="20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0-2 km</a:t>
            </a:r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F7461C9A-D2A8-DE30-1AF8-0E645EECCA4A}"/>
              </a:ext>
            </a:extLst>
          </p:cNvPr>
          <p:cNvSpPr/>
          <p:nvPr/>
        </p:nvSpPr>
        <p:spPr>
          <a:xfrm>
            <a:off x="3506205" y="1047195"/>
            <a:ext cx="5179590" cy="370552"/>
          </a:xfrm>
          <a:prstGeom prst="rect">
            <a:avLst/>
          </a:prstGeom>
          <a:solidFill>
            <a:schemeClr val="bg1"/>
          </a:solidFill>
          <a:ln w="22225">
            <a:solidFill>
              <a:srgbClr val="33333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ja-JP" altLang="en-US" b="1">
                <a:solidFill>
                  <a:srgbClr val="333333"/>
                </a:solidFill>
                <a:latin typeface="Hiragino Sans W7" panose="020B0400000000000000" pitchFamily="34" charset="-128"/>
                <a:ea typeface="Hiragino Sans W7" panose="020B0400000000000000" pitchFamily="34" charset="-128"/>
              </a:rPr>
              <a:t>　</a:t>
            </a:r>
            <a:r>
              <a:rPr lang="ja-JP" altLang="ja-JP" b="1">
                <a:solidFill>
                  <a:srgbClr val="333333"/>
                </a:solidFill>
                <a:latin typeface="Hiragino Sans W7" panose="020B0400000000000000" pitchFamily="34" charset="-128"/>
                <a:ea typeface="Hiragino Sans W7" panose="020B0400000000000000" pitchFamily="34" charset="-128"/>
              </a:rPr>
              <a:t>|</a:t>
            </a:r>
            <a:r>
              <a:rPr lang="en-US" altLang="ja-JP" b="1" dirty="0">
                <a:solidFill>
                  <a:srgbClr val="333333"/>
                </a:solidFill>
                <a:latin typeface="Hiragino Sans W7" panose="020B0400000000000000" pitchFamily="34" charset="-128"/>
                <a:ea typeface="Hiragino Sans W7" panose="020B0400000000000000" pitchFamily="34" charset="-128"/>
              </a:rPr>
              <a:t>radiosonde</a:t>
            </a:r>
            <a:r>
              <a:rPr lang="ja-JP" altLang="ja-JP" b="1">
                <a:solidFill>
                  <a:srgbClr val="333333"/>
                </a:solidFill>
                <a:latin typeface="Hiragino Sans W7" panose="020B0400000000000000" pitchFamily="34" charset="-128"/>
                <a:ea typeface="Hiragino Sans W7" panose="020B0400000000000000" pitchFamily="34" charset="-128"/>
              </a:rPr>
              <a:t> − MAX-DOAS| &gt; 0.5 cm</a:t>
            </a:r>
          </a:p>
        </p:txBody>
      </p:sp>
      <p:sp>
        <p:nvSpPr>
          <p:cNvPr id="11" name="円/楕円 10">
            <a:extLst>
              <a:ext uri="{FF2B5EF4-FFF2-40B4-BE49-F238E27FC236}">
                <a16:creationId xmlns:a16="http://schemas.microsoft.com/office/drawing/2014/main" id="{B4D32C59-80EB-953E-6599-8947CAAE9687}"/>
              </a:ext>
            </a:extLst>
          </p:cNvPr>
          <p:cNvSpPr/>
          <p:nvPr/>
        </p:nvSpPr>
        <p:spPr>
          <a:xfrm>
            <a:off x="3607482" y="1092781"/>
            <a:ext cx="288000" cy="288000"/>
          </a:xfrm>
          <a:prstGeom prst="ellipse">
            <a:avLst/>
          </a:prstGeom>
          <a:solidFill>
            <a:srgbClr val="F50000"/>
          </a:solidFill>
          <a:ln w="34925">
            <a:solidFill>
              <a:srgbClr val="33333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rgbClr val="FF0000"/>
              </a:solidFill>
            </a:endParaRP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7F2412F0-D816-4880-5B88-2751C0B63E08}"/>
              </a:ext>
            </a:extLst>
          </p:cNvPr>
          <p:cNvSpPr txBox="1"/>
          <p:nvPr/>
        </p:nvSpPr>
        <p:spPr>
          <a:xfrm>
            <a:off x="2212945" y="1047195"/>
            <a:ext cx="1201762" cy="400110"/>
          </a:xfrm>
          <a:prstGeom prst="rect">
            <a:avLst/>
          </a:prstGeom>
          <a:solidFill>
            <a:srgbClr val="FAFAFA"/>
          </a:solidFill>
          <a:ln w="19050">
            <a:solidFill>
              <a:srgbClr val="333333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ja-JP" sz="20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0-1 km</a:t>
            </a:r>
          </a:p>
        </p:txBody>
      </p:sp>
      <p:sp>
        <p:nvSpPr>
          <p:cNvPr id="12" name="円/楕円 11">
            <a:extLst>
              <a:ext uri="{FF2B5EF4-FFF2-40B4-BE49-F238E27FC236}">
                <a16:creationId xmlns:a16="http://schemas.microsoft.com/office/drawing/2014/main" id="{607643BF-AA6B-A9B4-C435-905F786A7A81}"/>
              </a:ext>
            </a:extLst>
          </p:cNvPr>
          <p:cNvSpPr/>
          <p:nvPr/>
        </p:nvSpPr>
        <p:spPr>
          <a:xfrm>
            <a:off x="11328635" y="130027"/>
            <a:ext cx="756000" cy="612000"/>
          </a:xfrm>
          <a:prstGeom prst="ellipse">
            <a:avLst/>
          </a:prstGeom>
          <a:solidFill>
            <a:srgbClr val="3DA4B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>
              <a:solidFill>
                <a:srgbClr val="FF0000"/>
              </a:solidFill>
            </a:endParaRPr>
          </a:p>
        </p:txBody>
      </p:sp>
      <p:sp>
        <p:nvSpPr>
          <p:cNvPr id="13" name="スライド番号プレースホルダー 2">
            <a:extLst>
              <a:ext uri="{FF2B5EF4-FFF2-40B4-BE49-F238E27FC236}">
                <a16:creationId xmlns:a16="http://schemas.microsoft.com/office/drawing/2014/main" id="{4419C522-0FD2-E8F2-DBF3-D83A3510A657}"/>
              </a:ext>
            </a:extLst>
          </p:cNvPr>
          <p:cNvSpPr txBox="1">
            <a:spLocks/>
          </p:cNvSpPr>
          <p:nvPr/>
        </p:nvSpPr>
        <p:spPr>
          <a:xfrm>
            <a:off x="11259053" y="243300"/>
            <a:ext cx="902793" cy="345523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defPPr>
              <a:defRPr lang="ja-JP"/>
            </a:defPPr>
            <a:lvl1pPr marL="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91A08660-9241-2446-AA6F-DEE0E69BB21D}" type="slidenum">
              <a:rPr lang="ja-JP" altLang="en-US" sz="1700" smtClean="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pPr algn="ctr"/>
              <a:t>14</a:t>
            </a:fld>
            <a:r>
              <a:rPr lang="en-US" altLang="ja-JP" sz="1700" dirty="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/24</a:t>
            </a:r>
            <a:endParaRPr lang="ja-JP" altLang="en-US" sz="1700">
              <a:solidFill>
                <a:schemeClr val="bg1"/>
              </a:solidFill>
              <a:latin typeface="HGPSoeiKakugothicUB" panose="020B0900000000000000" pitchFamily="34" charset="-128"/>
              <a:ea typeface="HGPSoeiKakugothicUB" panose="020B0900000000000000" pitchFamily="34" charset="-128"/>
            </a:endParaRPr>
          </a:p>
        </p:txBody>
      </p:sp>
      <p:pic>
        <p:nvPicPr>
          <p:cNvPr id="3" name="図 2">
            <a:extLst>
              <a:ext uri="{FF2B5EF4-FFF2-40B4-BE49-F238E27FC236}">
                <a16:creationId xmlns:a16="http://schemas.microsoft.com/office/drawing/2014/main" id="{4BCC3DD1-A043-2043-7A0B-F7CA04CBA8C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5420" y="1649510"/>
            <a:ext cx="4516817" cy="3942271"/>
          </a:xfrm>
          <a:prstGeom prst="rect">
            <a:avLst/>
          </a:prstGeom>
        </p:spPr>
      </p:pic>
      <p:pic>
        <p:nvPicPr>
          <p:cNvPr id="7" name="図 6">
            <a:extLst>
              <a:ext uri="{FF2B5EF4-FFF2-40B4-BE49-F238E27FC236}">
                <a16:creationId xmlns:a16="http://schemas.microsoft.com/office/drawing/2014/main" id="{0DA2A45F-0C7A-C42F-5673-0350F5F66B9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19762" y="1649510"/>
            <a:ext cx="4516818" cy="39422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82616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4AA7905-1940-46B0-9316-3B6CD9E649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>
            <a:extLst>
              <a:ext uri="{FF2B5EF4-FFF2-40B4-BE49-F238E27FC236}">
                <a16:creationId xmlns:a16="http://schemas.microsoft.com/office/drawing/2014/main" id="{A98C1391-9AE5-0E64-89C6-7AA9C3364EF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" y="932329"/>
            <a:ext cx="6527410" cy="5927954"/>
          </a:xfrm>
          <a:prstGeom prst="rect">
            <a:avLst/>
          </a:prstGeom>
        </p:spPr>
      </p:pic>
      <p:sp>
        <p:nvSpPr>
          <p:cNvPr id="2" name="タイトル 1">
            <a:extLst>
              <a:ext uri="{FF2B5EF4-FFF2-40B4-BE49-F238E27FC236}">
                <a16:creationId xmlns:a16="http://schemas.microsoft.com/office/drawing/2014/main" id="{2123F752-580A-2D95-6504-384CEFCB0F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ja-JP" altLang="en-US" sz="280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　メソ解析とラジオゾンデの可降水量の高度別時系列</a:t>
            </a:r>
            <a:r>
              <a:rPr lang="en-US" altLang="ja-JP" sz="2800" dirty="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(</a:t>
            </a:r>
            <a:r>
              <a:rPr lang="ja-JP" altLang="en-US" sz="280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筑波</a:t>
            </a:r>
            <a:r>
              <a:rPr lang="en-US" altLang="ja-JP" sz="2800" dirty="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 7/12–23)</a:t>
            </a:r>
            <a:endParaRPr kumimoji="1" lang="ja-JP" altLang="en-US" sz="2800"/>
          </a:p>
        </p:txBody>
      </p:sp>
      <p:sp>
        <p:nvSpPr>
          <p:cNvPr id="14" name="テキスト ボックス 13">
            <a:extLst>
              <a:ext uri="{FF2B5EF4-FFF2-40B4-BE49-F238E27FC236}">
                <a16:creationId xmlns:a16="http://schemas.microsoft.com/office/drawing/2014/main" id="{8D9F91AF-EC8B-E8BE-875E-55FD7AF79EDA}"/>
              </a:ext>
            </a:extLst>
          </p:cNvPr>
          <p:cNvSpPr txBox="1"/>
          <p:nvPr/>
        </p:nvSpPr>
        <p:spPr>
          <a:xfrm>
            <a:off x="7046936" y="1580948"/>
            <a:ext cx="4659699" cy="1569660"/>
          </a:xfrm>
          <a:prstGeom prst="rect">
            <a:avLst/>
          </a:prstGeom>
          <a:solidFill>
            <a:srgbClr val="FAFAFA"/>
          </a:solidFill>
          <a:ln w="19050">
            <a:solidFill>
              <a:srgbClr val="333333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ja-JP" altLang="en-US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ラジオゾンデ舘野○</a:t>
            </a:r>
            <a:endParaRPr lang="en-US" altLang="ja-JP" sz="24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  <a:p>
            <a:pPr algn="ctr"/>
            <a:r>
              <a:rPr lang="ja-JP" altLang="en-US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最も近いメソ解析の格子点</a:t>
            </a:r>
            <a:r>
              <a:rPr lang="en-US" altLang="ja-JP" sz="24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(</a:t>
            </a:r>
            <a:r>
              <a:rPr lang="ja-JP" altLang="ja-JP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3</a:t>
            </a:r>
            <a:r>
              <a:rPr lang="en-US" altLang="ja-JP" sz="24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6</a:t>
            </a:r>
            <a:r>
              <a:rPr lang="ja-JP" altLang="ja-JP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.</a:t>
            </a:r>
            <a:r>
              <a:rPr lang="en-US" altLang="ja-JP" sz="24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1</a:t>
            </a:r>
            <a:r>
              <a:rPr lang="ja-JP" altLang="ja-JP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°N,140.125°E</a:t>
            </a:r>
            <a:r>
              <a:rPr lang="en-US" altLang="ja-JP" sz="24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)</a:t>
            </a:r>
            <a:r>
              <a:rPr lang="ja-JP" altLang="en-US" sz="2400" b="1">
                <a:solidFill>
                  <a:srgbClr val="42D1D5"/>
                </a:solidFill>
                <a:latin typeface="Hiragino Sans W6" panose="020B0400000000000000" pitchFamily="34" charset="-128"/>
                <a:ea typeface="Hiragino Sans W6" panose="020B0400000000000000" pitchFamily="34" charset="-128"/>
              </a:rPr>
              <a:t>⚫︎</a:t>
            </a:r>
            <a:endParaRPr lang="en-US" altLang="ja-JP" sz="2400" b="1" dirty="0">
              <a:solidFill>
                <a:srgbClr val="42D1D5"/>
              </a:solidFill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  <a:p>
            <a:pPr algn="ctr"/>
            <a:r>
              <a:rPr lang="ja-JP" altLang="en-US" sz="2400" b="1">
                <a:solidFill>
                  <a:srgbClr val="333333"/>
                </a:solidFill>
                <a:latin typeface="Hiragino Sans W6" panose="020B0400000000000000" pitchFamily="34" charset="-128"/>
                <a:ea typeface="Hiragino Sans W6" panose="020B0400000000000000" pitchFamily="34" charset="-128"/>
              </a:rPr>
              <a:t>それぞれの高度別の時系列</a:t>
            </a:r>
            <a:endParaRPr lang="en-US" altLang="ja-JP" sz="2400" b="1" dirty="0">
              <a:solidFill>
                <a:srgbClr val="333333"/>
              </a:solidFill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</p:txBody>
      </p: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0DFD6D5D-68A2-F12B-62A9-3331858C3430}"/>
              </a:ext>
            </a:extLst>
          </p:cNvPr>
          <p:cNvSpPr txBox="1"/>
          <p:nvPr/>
        </p:nvSpPr>
        <p:spPr>
          <a:xfrm>
            <a:off x="4994170" y="2165723"/>
            <a:ext cx="1201762" cy="400110"/>
          </a:xfrm>
          <a:prstGeom prst="rect">
            <a:avLst/>
          </a:prstGeom>
          <a:solidFill>
            <a:srgbClr val="FAFAFA"/>
          </a:solidFill>
          <a:ln w="19050">
            <a:solidFill>
              <a:srgbClr val="333333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ja-JP" altLang="en-US" sz="20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全量</a:t>
            </a:r>
            <a:endParaRPr lang="en-US" altLang="ja-JP" sz="20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46F98CBF-FB63-7F9E-18FC-D5DB081338A0}"/>
              </a:ext>
            </a:extLst>
          </p:cNvPr>
          <p:cNvSpPr txBox="1"/>
          <p:nvPr/>
        </p:nvSpPr>
        <p:spPr>
          <a:xfrm>
            <a:off x="4994170" y="4111751"/>
            <a:ext cx="1201762" cy="400110"/>
          </a:xfrm>
          <a:prstGeom prst="rect">
            <a:avLst/>
          </a:prstGeom>
          <a:solidFill>
            <a:srgbClr val="FAFAFA"/>
          </a:solidFill>
          <a:ln w="19050">
            <a:solidFill>
              <a:srgbClr val="333333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ja-JP" sz="20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0-1 km</a:t>
            </a:r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70CEE08C-2126-8CF9-576B-709DA4C611AB}"/>
              </a:ext>
            </a:extLst>
          </p:cNvPr>
          <p:cNvSpPr txBox="1"/>
          <p:nvPr/>
        </p:nvSpPr>
        <p:spPr>
          <a:xfrm>
            <a:off x="4994170" y="5857724"/>
            <a:ext cx="1201762" cy="400110"/>
          </a:xfrm>
          <a:prstGeom prst="rect">
            <a:avLst/>
          </a:prstGeom>
          <a:solidFill>
            <a:srgbClr val="FAFAFA"/>
          </a:solidFill>
          <a:ln w="19050">
            <a:solidFill>
              <a:srgbClr val="333333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ja-JP" sz="20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1- km</a:t>
            </a:r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5067AECE-0F9A-1305-3767-077100C504EB}"/>
              </a:ext>
            </a:extLst>
          </p:cNvPr>
          <p:cNvSpPr txBox="1"/>
          <p:nvPr/>
        </p:nvSpPr>
        <p:spPr>
          <a:xfrm>
            <a:off x="7408045" y="3557753"/>
            <a:ext cx="3937479" cy="1107996"/>
          </a:xfrm>
          <a:prstGeom prst="rect">
            <a:avLst/>
          </a:prstGeom>
          <a:solidFill>
            <a:srgbClr val="FAFAFA"/>
          </a:solidFill>
          <a:ln w="19050">
            <a:solidFill>
              <a:srgbClr val="333333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ja-JP" altLang="en-US" sz="22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大体整合している</a:t>
            </a:r>
            <a:endParaRPr lang="en-US" altLang="ja-JP" sz="22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  <a:p>
            <a:pPr algn="ctr"/>
            <a:r>
              <a:rPr lang="ja-JP" altLang="en-US" sz="22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メソ解析にはラジオゾンデも</a:t>
            </a:r>
            <a:endParaRPr lang="en-US" altLang="ja-JP" sz="22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  <a:p>
            <a:pPr algn="ctr"/>
            <a:r>
              <a:rPr lang="ja-JP" altLang="en-US" sz="22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同化されているので期待通り</a:t>
            </a:r>
            <a:endParaRPr lang="en-US" altLang="ja-JP" sz="22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E141F164-A1EC-4712-4D00-40F97386560B}"/>
              </a:ext>
            </a:extLst>
          </p:cNvPr>
          <p:cNvSpPr txBox="1"/>
          <p:nvPr/>
        </p:nvSpPr>
        <p:spPr>
          <a:xfrm>
            <a:off x="7598732" y="5277052"/>
            <a:ext cx="355610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館野ラジオゾンデは</a:t>
            </a:r>
            <a:endParaRPr lang="en-US" altLang="ja-JP" sz="24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  <a:p>
            <a:pPr algn="ctr"/>
            <a:r>
              <a:rPr lang="ja-JP" altLang="en-US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最近欠測気味？</a:t>
            </a:r>
            <a:endParaRPr lang="en-US" altLang="ja-JP" sz="24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</p:txBody>
      </p:sp>
      <p:sp>
        <p:nvSpPr>
          <p:cNvPr id="5" name="円/楕円 4">
            <a:extLst>
              <a:ext uri="{FF2B5EF4-FFF2-40B4-BE49-F238E27FC236}">
                <a16:creationId xmlns:a16="http://schemas.microsoft.com/office/drawing/2014/main" id="{3F86854C-0201-6BE3-1107-4C55B428979C}"/>
              </a:ext>
            </a:extLst>
          </p:cNvPr>
          <p:cNvSpPr/>
          <p:nvPr/>
        </p:nvSpPr>
        <p:spPr>
          <a:xfrm>
            <a:off x="11328635" y="130027"/>
            <a:ext cx="756000" cy="612000"/>
          </a:xfrm>
          <a:prstGeom prst="ellipse">
            <a:avLst/>
          </a:prstGeom>
          <a:solidFill>
            <a:srgbClr val="3DA4B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>
              <a:solidFill>
                <a:srgbClr val="FF0000"/>
              </a:solidFill>
            </a:endParaRPr>
          </a:p>
        </p:txBody>
      </p:sp>
      <p:sp>
        <p:nvSpPr>
          <p:cNvPr id="10" name="スライド番号プレースホルダー 2">
            <a:extLst>
              <a:ext uri="{FF2B5EF4-FFF2-40B4-BE49-F238E27FC236}">
                <a16:creationId xmlns:a16="http://schemas.microsoft.com/office/drawing/2014/main" id="{D2ABC8AB-ECE0-FDD6-9E3E-5051DB41F99D}"/>
              </a:ext>
            </a:extLst>
          </p:cNvPr>
          <p:cNvSpPr txBox="1">
            <a:spLocks/>
          </p:cNvSpPr>
          <p:nvPr/>
        </p:nvSpPr>
        <p:spPr>
          <a:xfrm>
            <a:off x="11259053" y="243300"/>
            <a:ext cx="902793" cy="345523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defPPr>
              <a:defRPr lang="ja-JP"/>
            </a:defPPr>
            <a:lvl1pPr marL="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91A08660-9241-2446-AA6F-DEE0E69BB21D}" type="slidenum">
              <a:rPr lang="ja-JP" altLang="en-US" sz="1700" smtClean="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pPr algn="ctr"/>
              <a:t>15</a:t>
            </a:fld>
            <a:r>
              <a:rPr lang="en-US" altLang="ja-JP" sz="1700" dirty="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/24</a:t>
            </a:r>
            <a:endParaRPr lang="ja-JP" altLang="en-US" sz="1700">
              <a:solidFill>
                <a:schemeClr val="bg1"/>
              </a:solidFill>
              <a:latin typeface="HGPSoeiKakugothicUB" panose="020B0900000000000000" pitchFamily="34" charset="-128"/>
              <a:ea typeface="HGPSoeiKakugothicUB" panose="020B0900000000000000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00805459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E3F2B10-50DD-B6A4-6DF1-9042314ABB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図 4">
            <a:extLst>
              <a:ext uri="{FF2B5EF4-FFF2-40B4-BE49-F238E27FC236}">
                <a16:creationId xmlns:a16="http://schemas.microsoft.com/office/drawing/2014/main" id="{BE1972E9-6AA4-BAAB-C0B4-0924AC7545A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932329"/>
            <a:ext cx="6808103" cy="5925670"/>
          </a:xfrm>
          <a:prstGeom prst="rect">
            <a:avLst/>
          </a:prstGeom>
        </p:spPr>
      </p:pic>
      <p:sp>
        <p:nvSpPr>
          <p:cNvPr id="2" name="タイトル 1">
            <a:extLst>
              <a:ext uri="{FF2B5EF4-FFF2-40B4-BE49-F238E27FC236}">
                <a16:creationId xmlns:a16="http://schemas.microsoft.com/office/drawing/2014/main" id="{55D44F72-A14D-1CB4-BDA9-99658B58BC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ja-JP" altLang="en-US" sz="300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　全国のメソ解析とラジオゾンデの可降水量の時系列</a:t>
            </a:r>
            <a:r>
              <a:rPr lang="en-US" altLang="ja-JP" sz="3000" dirty="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(7/12–23)</a:t>
            </a:r>
            <a:endParaRPr kumimoji="1" lang="ja-JP" altLang="en-US" sz="3000"/>
          </a:p>
        </p:txBody>
      </p: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831CBB50-9BEB-3C21-6EAD-4BDAA62949EC}"/>
              </a:ext>
            </a:extLst>
          </p:cNvPr>
          <p:cNvSpPr txBox="1"/>
          <p:nvPr/>
        </p:nvSpPr>
        <p:spPr>
          <a:xfrm>
            <a:off x="5495118" y="1025301"/>
            <a:ext cx="1201762" cy="400110"/>
          </a:xfrm>
          <a:prstGeom prst="rect">
            <a:avLst/>
          </a:prstGeom>
          <a:solidFill>
            <a:srgbClr val="FAFAFA"/>
          </a:solidFill>
          <a:ln w="19050">
            <a:solidFill>
              <a:srgbClr val="333333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ja-JP" altLang="en-US" sz="20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全量</a:t>
            </a:r>
            <a:endParaRPr lang="en-US" altLang="ja-JP" sz="20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54A680AF-F075-DC2F-1317-199660855DFD}"/>
              </a:ext>
            </a:extLst>
          </p:cNvPr>
          <p:cNvSpPr txBox="1"/>
          <p:nvPr/>
        </p:nvSpPr>
        <p:spPr>
          <a:xfrm>
            <a:off x="9506209" y="7078140"/>
            <a:ext cx="1201762" cy="400110"/>
          </a:xfrm>
          <a:prstGeom prst="rect">
            <a:avLst/>
          </a:prstGeom>
          <a:solidFill>
            <a:srgbClr val="FAFAFA"/>
          </a:solidFill>
          <a:ln w="19050">
            <a:solidFill>
              <a:srgbClr val="333333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ja-JP" sz="20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0-1 km</a:t>
            </a:r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899EF09F-7EA7-1073-A596-E2F4471B0A69}"/>
              </a:ext>
            </a:extLst>
          </p:cNvPr>
          <p:cNvSpPr txBox="1"/>
          <p:nvPr/>
        </p:nvSpPr>
        <p:spPr>
          <a:xfrm>
            <a:off x="7809064" y="7478250"/>
            <a:ext cx="1201762" cy="400110"/>
          </a:xfrm>
          <a:prstGeom prst="rect">
            <a:avLst/>
          </a:prstGeom>
          <a:solidFill>
            <a:srgbClr val="FAFAFA"/>
          </a:solidFill>
          <a:ln w="19050">
            <a:solidFill>
              <a:srgbClr val="333333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ja-JP" sz="20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1- km</a:t>
            </a:r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9A822F6D-8E2D-79A7-E361-4332425EE31E}"/>
              </a:ext>
            </a:extLst>
          </p:cNvPr>
          <p:cNvSpPr txBox="1"/>
          <p:nvPr/>
        </p:nvSpPr>
        <p:spPr>
          <a:xfrm>
            <a:off x="7513958" y="2318603"/>
            <a:ext cx="3969648" cy="954107"/>
          </a:xfrm>
          <a:prstGeom prst="rect">
            <a:avLst/>
          </a:prstGeom>
          <a:solidFill>
            <a:srgbClr val="FAFAFA"/>
          </a:solidFill>
          <a:ln w="19050">
            <a:solidFill>
              <a:srgbClr val="333333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ja-JP" altLang="en-US" sz="28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どのサイトもおおむね</a:t>
            </a:r>
            <a:endParaRPr lang="en-US" altLang="ja-JP" sz="28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  <a:p>
            <a:pPr algn="ctr"/>
            <a:r>
              <a:rPr lang="ja-JP" altLang="en-US" sz="28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整合している</a:t>
            </a:r>
            <a:endParaRPr lang="en-US" altLang="ja-JP" sz="28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06DF10B7-30E6-EC13-2E59-9BC965FE2FD5}"/>
              </a:ext>
            </a:extLst>
          </p:cNvPr>
          <p:cNvSpPr txBox="1"/>
          <p:nvPr/>
        </p:nvSpPr>
        <p:spPr>
          <a:xfrm>
            <a:off x="7809064" y="3895164"/>
            <a:ext cx="357867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24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※</a:t>
            </a:r>
            <a:r>
              <a:rPr lang="ja-JP" altLang="en-US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秋田・館野</a:t>
            </a:r>
            <a:endParaRPr lang="en-US" altLang="ja-JP" sz="24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  <a:p>
            <a:pPr algn="ctr"/>
            <a:r>
              <a:rPr lang="ja-JP" altLang="en-US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ラジオゾンデは</a:t>
            </a:r>
            <a:endParaRPr lang="en-US" altLang="ja-JP" sz="24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  <a:p>
            <a:pPr algn="ctr"/>
            <a:r>
              <a:rPr lang="ja-JP" altLang="en-US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欠測期間あり</a:t>
            </a:r>
            <a:endParaRPr lang="en-US" altLang="ja-JP" sz="24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</p:txBody>
      </p:sp>
      <p:sp>
        <p:nvSpPr>
          <p:cNvPr id="4" name="円/楕円 3">
            <a:extLst>
              <a:ext uri="{FF2B5EF4-FFF2-40B4-BE49-F238E27FC236}">
                <a16:creationId xmlns:a16="http://schemas.microsoft.com/office/drawing/2014/main" id="{F6A2E7CE-28E0-F6C4-82B1-422176A5AE07}"/>
              </a:ext>
            </a:extLst>
          </p:cNvPr>
          <p:cNvSpPr/>
          <p:nvPr/>
        </p:nvSpPr>
        <p:spPr>
          <a:xfrm>
            <a:off x="11328635" y="130027"/>
            <a:ext cx="756000" cy="612000"/>
          </a:xfrm>
          <a:prstGeom prst="ellipse">
            <a:avLst/>
          </a:prstGeom>
          <a:solidFill>
            <a:srgbClr val="3DA4B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>
              <a:solidFill>
                <a:srgbClr val="FF0000"/>
              </a:solidFill>
            </a:endParaRPr>
          </a:p>
        </p:txBody>
      </p:sp>
      <p:sp>
        <p:nvSpPr>
          <p:cNvPr id="10" name="スライド番号プレースホルダー 2">
            <a:extLst>
              <a:ext uri="{FF2B5EF4-FFF2-40B4-BE49-F238E27FC236}">
                <a16:creationId xmlns:a16="http://schemas.microsoft.com/office/drawing/2014/main" id="{A63AF270-6B68-9266-8CEA-1C15726A1A8C}"/>
              </a:ext>
            </a:extLst>
          </p:cNvPr>
          <p:cNvSpPr txBox="1">
            <a:spLocks/>
          </p:cNvSpPr>
          <p:nvPr/>
        </p:nvSpPr>
        <p:spPr>
          <a:xfrm>
            <a:off x="11259053" y="243300"/>
            <a:ext cx="902793" cy="345523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defPPr>
              <a:defRPr lang="ja-JP"/>
            </a:defPPr>
            <a:lvl1pPr marL="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91A08660-9241-2446-AA6F-DEE0E69BB21D}" type="slidenum">
              <a:rPr lang="ja-JP" altLang="en-US" sz="1700" smtClean="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pPr algn="ctr"/>
              <a:t>16</a:t>
            </a:fld>
            <a:r>
              <a:rPr lang="en-US" altLang="ja-JP" sz="1700" dirty="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/24</a:t>
            </a:r>
            <a:endParaRPr lang="ja-JP" altLang="en-US" sz="1700">
              <a:solidFill>
                <a:schemeClr val="bg1"/>
              </a:solidFill>
              <a:latin typeface="HGPSoeiKakugothicUB" panose="020B0900000000000000" pitchFamily="34" charset="-128"/>
              <a:ea typeface="HGPSoeiKakugothicUB" panose="020B0900000000000000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87783789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CFE6AAF-496A-8015-C47E-68B2271A2A3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>
            <a:extLst>
              <a:ext uri="{FF2B5EF4-FFF2-40B4-BE49-F238E27FC236}">
                <a16:creationId xmlns:a16="http://schemas.microsoft.com/office/drawing/2014/main" id="{405C2779-F5A6-CDD3-4827-32CB91ACB7E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932329"/>
            <a:ext cx="6808104" cy="5925671"/>
          </a:xfrm>
          <a:prstGeom prst="rect">
            <a:avLst/>
          </a:prstGeom>
        </p:spPr>
      </p:pic>
      <p:sp>
        <p:nvSpPr>
          <p:cNvPr id="2" name="タイトル 1">
            <a:extLst>
              <a:ext uri="{FF2B5EF4-FFF2-40B4-BE49-F238E27FC236}">
                <a16:creationId xmlns:a16="http://schemas.microsoft.com/office/drawing/2014/main" id="{5A802A54-FCEA-A7FF-C8C9-7289BED7A4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ja-JP" altLang="en-US" sz="260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　全国のメソ解析とラジオゾンデの</a:t>
            </a:r>
            <a:r>
              <a:rPr lang="en-US" altLang="ja-JP" sz="2600" dirty="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0–1 km</a:t>
            </a:r>
            <a:r>
              <a:rPr lang="ja-JP" altLang="en-US" sz="260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部分可降水量の時系列</a:t>
            </a:r>
            <a:r>
              <a:rPr lang="en-US" altLang="ja-JP" sz="2600" dirty="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(7/12–23)</a:t>
            </a:r>
            <a:endParaRPr kumimoji="1" lang="ja-JP" altLang="en-US" sz="2600"/>
          </a:p>
        </p:txBody>
      </p: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BF1522A6-1399-1FC3-570F-51F6785B6F40}"/>
              </a:ext>
            </a:extLst>
          </p:cNvPr>
          <p:cNvSpPr txBox="1"/>
          <p:nvPr/>
        </p:nvSpPr>
        <p:spPr>
          <a:xfrm>
            <a:off x="8409945" y="-664014"/>
            <a:ext cx="1201762" cy="400110"/>
          </a:xfrm>
          <a:prstGeom prst="rect">
            <a:avLst/>
          </a:prstGeom>
          <a:solidFill>
            <a:srgbClr val="FAFAFA"/>
          </a:solidFill>
          <a:ln w="19050">
            <a:solidFill>
              <a:srgbClr val="333333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ja-JP" altLang="en-US" sz="20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全量</a:t>
            </a:r>
            <a:endParaRPr lang="en-US" altLang="ja-JP" sz="20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1341E888-C19A-0B07-4772-62E23CC067D2}"/>
              </a:ext>
            </a:extLst>
          </p:cNvPr>
          <p:cNvSpPr txBox="1"/>
          <p:nvPr/>
        </p:nvSpPr>
        <p:spPr>
          <a:xfrm>
            <a:off x="5495118" y="996179"/>
            <a:ext cx="1201762" cy="400110"/>
          </a:xfrm>
          <a:prstGeom prst="rect">
            <a:avLst/>
          </a:prstGeom>
          <a:solidFill>
            <a:srgbClr val="FAFAFA"/>
          </a:solidFill>
          <a:ln w="19050">
            <a:solidFill>
              <a:srgbClr val="333333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ja-JP" sz="20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0-1 km</a:t>
            </a:r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4A0D8ADB-5B56-0A5B-05AC-ED664C155DCB}"/>
              </a:ext>
            </a:extLst>
          </p:cNvPr>
          <p:cNvSpPr txBox="1"/>
          <p:nvPr/>
        </p:nvSpPr>
        <p:spPr>
          <a:xfrm>
            <a:off x="7809064" y="7478250"/>
            <a:ext cx="1201762" cy="400110"/>
          </a:xfrm>
          <a:prstGeom prst="rect">
            <a:avLst/>
          </a:prstGeom>
          <a:solidFill>
            <a:srgbClr val="FAFAFA"/>
          </a:solidFill>
          <a:ln w="19050">
            <a:solidFill>
              <a:srgbClr val="333333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ja-JP" sz="20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1- km</a:t>
            </a:r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2FA0FA0C-9A71-D390-C384-F907656A5783}"/>
              </a:ext>
            </a:extLst>
          </p:cNvPr>
          <p:cNvSpPr txBox="1"/>
          <p:nvPr/>
        </p:nvSpPr>
        <p:spPr>
          <a:xfrm>
            <a:off x="7513958" y="2318603"/>
            <a:ext cx="3969648" cy="954107"/>
          </a:xfrm>
          <a:prstGeom prst="rect">
            <a:avLst/>
          </a:prstGeom>
          <a:solidFill>
            <a:srgbClr val="FAFAFA"/>
          </a:solidFill>
          <a:ln w="19050">
            <a:solidFill>
              <a:srgbClr val="333333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ja-JP" altLang="en-US" sz="28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どのサイトもおおむね</a:t>
            </a:r>
            <a:endParaRPr lang="en-US" altLang="ja-JP" sz="28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  <a:p>
            <a:pPr algn="ctr"/>
            <a:r>
              <a:rPr lang="ja-JP" altLang="en-US" sz="28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整合している</a:t>
            </a:r>
            <a:endParaRPr lang="en-US" altLang="ja-JP" sz="28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D2A90034-864A-FC71-044B-1E3D9668EB22}"/>
              </a:ext>
            </a:extLst>
          </p:cNvPr>
          <p:cNvSpPr txBox="1"/>
          <p:nvPr/>
        </p:nvSpPr>
        <p:spPr>
          <a:xfrm>
            <a:off x="7809064" y="3895164"/>
            <a:ext cx="357867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24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※</a:t>
            </a:r>
            <a:r>
              <a:rPr lang="ja-JP" altLang="en-US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秋田・館野</a:t>
            </a:r>
            <a:endParaRPr lang="en-US" altLang="ja-JP" sz="24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  <a:p>
            <a:pPr algn="ctr"/>
            <a:r>
              <a:rPr lang="ja-JP" altLang="en-US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ラジオゾンデは</a:t>
            </a:r>
            <a:endParaRPr lang="en-US" altLang="ja-JP" sz="24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  <a:p>
            <a:pPr algn="ctr"/>
            <a:r>
              <a:rPr lang="ja-JP" altLang="en-US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欠測期間あり</a:t>
            </a:r>
            <a:endParaRPr lang="en-US" altLang="ja-JP" sz="24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</p:txBody>
      </p:sp>
      <p:sp>
        <p:nvSpPr>
          <p:cNvPr id="9" name="円/楕円 8">
            <a:extLst>
              <a:ext uri="{FF2B5EF4-FFF2-40B4-BE49-F238E27FC236}">
                <a16:creationId xmlns:a16="http://schemas.microsoft.com/office/drawing/2014/main" id="{24B972AF-8014-332C-C110-DD28B9FA196F}"/>
              </a:ext>
            </a:extLst>
          </p:cNvPr>
          <p:cNvSpPr/>
          <p:nvPr/>
        </p:nvSpPr>
        <p:spPr>
          <a:xfrm>
            <a:off x="11328635" y="130027"/>
            <a:ext cx="756000" cy="612000"/>
          </a:xfrm>
          <a:prstGeom prst="ellipse">
            <a:avLst/>
          </a:prstGeom>
          <a:solidFill>
            <a:srgbClr val="3DA4B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>
              <a:solidFill>
                <a:srgbClr val="FF0000"/>
              </a:solidFill>
            </a:endParaRPr>
          </a:p>
        </p:txBody>
      </p:sp>
      <p:sp>
        <p:nvSpPr>
          <p:cNvPr id="10" name="スライド番号プレースホルダー 2">
            <a:extLst>
              <a:ext uri="{FF2B5EF4-FFF2-40B4-BE49-F238E27FC236}">
                <a16:creationId xmlns:a16="http://schemas.microsoft.com/office/drawing/2014/main" id="{78A01D0D-B565-B975-0259-E6BC9D13396A}"/>
              </a:ext>
            </a:extLst>
          </p:cNvPr>
          <p:cNvSpPr txBox="1">
            <a:spLocks/>
          </p:cNvSpPr>
          <p:nvPr/>
        </p:nvSpPr>
        <p:spPr>
          <a:xfrm>
            <a:off x="11259053" y="243300"/>
            <a:ext cx="902793" cy="345523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defPPr>
              <a:defRPr lang="ja-JP"/>
            </a:defPPr>
            <a:lvl1pPr marL="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91A08660-9241-2446-AA6F-DEE0E69BB21D}" type="slidenum">
              <a:rPr lang="ja-JP" altLang="en-US" sz="1700" smtClean="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pPr algn="ctr"/>
              <a:t>17</a:t>
            </a:fld>
            <a:r>
              <a:rPr lang="en-US" altLang="ja-JP" sz="1700" dirty="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/24</a:t>
            </a:r>
            <a:endParaRPr lang="ja-JP" altLang="en-US" sz="1700">
              <a:solidFill>
                <a:schemeClr val="bg1"/>
              </a:solidFill>
              <a:latin typeface="HGPSoeiKakugothicUB" panose="020B0900000000000000" pitchFamily="34" charset="-128"/>
              <a:ea typeface="HGPSoeiKakugothicUB" panose="020B0900000000000000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43386787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74DDDA8-D629-89C7-C408-7D83B8BC6F5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図 4">
            <a:extLst>
              <a:ext uri="{FF2B5EF4-FFF2-40B4-BE49-F238E27FC236}">
                <a16:creationId xmlns:a16="http://schemas.microsoft.com/office/drawing/2014/main" id="{3C287FF5-D1CA-1F2B-3AC9-50B78330346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932330"/>
            <a:ext cx="6808103" cy="5925670"/>
          </a:xfrm>
          <a:prstGeom prst="rect">
            <a:avLst/>
          </a:prstGeom>
        </p:spPr>
      </p:pic>
      <p:sp>
        <p:nvSpPr>
          <p:cNvPr id="2" name="タイトル 1">
            <a:extLst>
              <a:ext uri="{FF2B5EF4-FFF2-40B4-BE49-F238E27FC236}">
                <a16:creationId xmlns:a16="http://schemas.microsoft.com/office/drawing/2014/main" id="{F8C4AF33-85C1-2504-3500-49E18F86AB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ja-JP" altLang="en-US" sz="260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　全国のメソ解析とラジオゾンデの</a:t>
            </a:r>
            <a:r>
              <a:rPr lang="en-US" altLang="ja-JP" sz="2600" dirty="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1– km</a:t>
            </a:r>
            <a:r>
              <a:rPr lang="ja-JP" altLang="en-US" sz="260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部分可降水量の時系列</a:t>
            </a:r>
            <a:r>
              <a:rPr lang="en-US" altLang="ja-JP" sz="2600" dirty="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(7/12–23)</a:t>
            </a:r>
            <a:endParaRPr kumimoji="1" lang="ja-JP" altLang="en-US" sz="2600"/>
          </a:p>
        </p:txBody>
      </p: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D0D34363-0D1F-AA80-4770-93888835091B}"/>
              </a:ext>
            </a:extLst>
          </p:cNvPr>
          <p:cNvSpPr txBox="1"/>
          <p:nvPr/>
        </p:nvSpPr>
        <p:spPr>
          <a:xfrm>
            <a:off x="8409945" y="-664014"/>
            <a:ext cx="1201762" cy="400110"/>
          </a:xfrm>
          <a:prstGeom prst="rect">
            <a:avLst/>
          </a:prstGeom>
          <a:solidFill>
            <a:srgbClr val="FAFAFA"/>
          </a:solidFill>
          <a:ln w="19050">
            <a:solidFill>
              <a:srgbClr val="333333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ja-JP" altLang="en-US" sz="20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全量</a:t>
            </a:r>
            <a:endParaRPr lang="en-US" altLang="ja-JP" sz="20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5A6E0D09-1348-51FA-74DC-EFFB465205CC}"/>
              </a:ext>
            </a:extLst>
          </p:cNvPr>
          <p:cNvSpPr txBox="1"/>
          <p:nvPr/>
        </p:nvSpPr>
        <p:spPr>
          <a:xfrm>
            <a:off x="5495118" y="996179"/>
            <a:ext cx="1201762" cy="400110"/>
          </a:xfrm>
          <a:prstGeom prst="rect">
            <a:avLst/>
          </a:prstGeom>
          <a:solidFill>
            <a:srgbClr val="FAFAFA"/>
          </a:solidFill>
          <a:ln w="19050">
            <a:solidFill>
              <a:srgbClr val="333333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ja-JP" sz="20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1- km</a:t>
            </a:r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0D9C88B3-C35F-955E-A424-7B83DD968334}"/>
              </a:ext>
            </a:extLst>
          </p:cNvPr>
          <p:cNvSpPr txBox="1"/>
          <p:nvPr/>
        </p:nvSpPr>
        <p:spPr>
          <a:xfrm>
            <a:off x="7513958" y="2318603"/>
            <a:ext cx="3969648" cy="954107"/>
          </a:xfrm>
          <a:prstGeom prst="rect">
            <a:avLst/>
          </a:prstGeom>
          <a:solidFill>
            <a:srgbClr val="FAFAFA"/>
          </a:solidFill>
          <a:ln w="19050">
            <a:solidFill>
              <a:srgbClr val="333333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ja-JP" altLang="en-US" sz="28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どのサイトもおおむね</a:t>
            </a:r>
            <a:endParaRPr lang="en-US" altLang="ja-JP" sz="28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  <a:p>
            <a:pPr algn="ctr"/>
            <a:r>
              <a:rPr lang="ja-JP" altLang="en-US" sz="28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整合している</a:t>
            </a:r>
            <a:endParaRPr lang="en-US" altLang="ja-JP" sz="28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F9CC6582-02B5-E2FF-6956-B2926BD905D5}"/>
              </a:ext>
            </a:extLst>
          </p:cNvPr>
          <p:cNvSpPr txBox="1"/>
          <p:nvPr/>
        </p:nvSpPr>
        <p:spPr>
          <a:xfrm>
            <a:off x="7809064" y="3895164"/>
            <a:ext cx="357867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24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※</a:t>
            </a:r>
            <a:r>
              <a:rPr lang="ja-JP" altLang="en-US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秋田・館野</a:t>
            </a:r>
            <a:endParaRPr lang="en-US" altLang="ja-JP" sz="24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  <a:p>
            <a:pPr algn="ctr"/>
            <a:r>
              <a:rPr lang="ja-JP" altLang="en-US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ラジオゾンデは</a:t>
            </a:r>
            <a:endParaRPr lang="en-US" altLang="ja-JP" sz="24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  <a:p>
            <a:pPr algn="ctr"/>
            <a:r>
              <a:rPr lang="ja-JP" altLang="en-US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欠測期間あり</a:t>
            </a:r>
            <a:endParaRPr lang="en-US" altLang="ja-JP" sz="24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</p:txBody>
      </p:sp>
      <p:sp>
        <p:nvSpPr>
          <p:cNvPr id="6" name="円/楕円 5">
            <a:extLst>
              <a:ext uri="{FF2B5EF4-FFF2-40B4-BE49-F238E27FC236}">
                <a16:creationId xmlns:a16="http://schemas.microsoft.com/office/drawing/2014/main" id="{3E9F7D85-8D01-63EF-BE18-CEA3DE1011B9}"/>
              </a:ext>
            </a:extLst>
          </p:cNvPr>
          <p:cNvSpPr/>
          <p:nvPr/>
        </p:nvSpPr>
        <p:spPr>
          <a:xfrm>
            <a:off x="11328635" y="130027"/>
            <a:ext cx="756000" cy="612000"/>
          </a:xfrm>
          <a:prstGeom prst="ellipse">
            <a:avLst/>
          </a:prstGeom>
          <a:solidFill>
            <a:srgbClr val="3DA4B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>
              <a:solidFill>
                <a:srgbClr val="FF0000"/>
              </a:solidFill>
            </a:endParaRPr>
          </a:p>
        </p:txBody>
      </p:sp>
      <p:sp>
        <p:nvSpPr>
          <p:cNvPr id="9" name="スライド番号プレースホルダー 2">
            <a:extLst>
              <a:ext uri="{FF2B5EF4-FFF2-40B4-BE49-F238E27FC236}">
                <a16:creationId xmlns:a16="http://schemas.microsoft.com/office/drawing/2014/main" id="{02BA03F9-E74C-FAFF-0F43-4A11D5B55A7D}"/>
              </a:ext>
            </a:extLst>
          </p:cNvPr>
          <p:cNvSpPr txBox="1">
            <a:spLocks/>
          </p:cNvSpPr>
          <p:nvPr/>
        </p:nvSpPr>
        <p:spPr>
          <a:xfrm>
            <a:off x="11259053" y="243300"/>
            <a:ext cx="902793" cy="345523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defPPr>
              <a:defRPr lang="ja-JP"/>
            </a:defPPr>
            <a:lvl1pPr marL="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91A08660-9241-2446-AA6F-DEE0E69BB21D}" type="slidenum">
              <a:rPr lang="ja-JP" altLang="en-US" sz="1700" smtClean="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pPr algn="ctr"/>
              <a:t>18</a:t>
            </a:fld>
            <a:r>
              <a:rPr lang="en-US" altLang="ja-JP" sz="1700" dirty="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/24</a:t>
            </a:r>
            <a:endParaRPr lang="ja-JP" altLang="en-US" sz="1700">
              <a:solidFill>
                <a:schemeClr val="bg1"/>
              </a:solidFill>
              <a:latin typeface="HGPSoeiKakugothicUB" panose="020B0900000000000000" pitchFamily="34" charset="-128"/>
              <a:ea typeface="HGPSoeiKakugothicUB" panose="020B0900000000000000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70660340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9D6ED87-6265-3390-66A6-6D96C9A8C5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670720D0-C501-46BC-1614-754436ACD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ja-JP" altLang="en-US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　千葉キャンペーンでの解析</a:t>
            </a:r>
            <a:endParaRPr kumimoji="1" lang="ja-JP" altLang="en-US"/>
          </a:p>
        </p:txBody>
      </p:sp>
      <p:sp>
        <p:nvSpPr>
          <p:cNvPr id="33" name="テキスト ボックス 32">
            <a:extLst>
              <a:ext uri="{FF2B5EF4-FFF2-40B4-BE49-F238E27FC236}">
                <a16:creationId xmlns:a16="http://schemas.microsoft.com/office/drawing/2014/main" id="{5F0D2937-A2FE-BACB-1E25-EC510AE7B73C}"/>
              </a:ext>
            </a:extLst>
          </p:cNvPr>
          <p:cNvSpPr txBox="1"/>
          <p:nvPr/>
        </p:nvSpPr>
        <p:spPr>
          <a:xfrm>
            <a:off x="245883" y="2538248"/>
            <a:ext cx="6080157" cy="646331"/>
          </a:xfrm>
          <a:prstGeom prst="rect">
            <a:avLst/>
          </a:prstGeom>
          <a:solidFill>
            <a:srgbClr val="3DA4B7"/>
          </a:solidFill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3600" b="1">
                <a:solidFill>
                  <a:srgbClr val="FAFAFA"/>
                </a:solidFill>
                <a:latin typeface="Hiragino Sans W7" panose="020B0400000000000000" pitchFamily="34" charset="-128"/>
                <a:ea typeface="Hiragino Sans W7" panose="020B0400000000000000" pitchFamily="34" charset="-128"/>
              </a:rPr>
              <a:t>今回行うこと</a:t>
            </a:r>
            <a:r>
              <a:rPr kumimoji="1" lang="en-US" altLang="ja-JP" b="1" dirty="0">
                <a:solidFill>
                  <a:srgbClr val="FAFAFA"/>
                </a:solidFill>
                <a:latin typeface="Hiragino Sans W7" panose="020B0400000000000000" pitchFamily="34" charset="-128"/>
                <a:ea typeface="Hiragino Sans W7" panose="020B0400000000000000" pitchFamily="34" charset="-128"/>
              </a:rPr>
              <a:t>(</a:t>
            </a:r>
            <a:r>
              <a:rPr kumimoji="1" lang="ja-JP" altLang="en-US" b="1">
                <a:solidFill>
                  <a:srgbClr val="FAFAFA"/>
                </a:solidFill>
                <a:latin typeface="Hiragino Sans W7" panose="020B0400000000000000" pitchFamily="34" charset="-128"/>
                <a:ea typeface="Hiragino Sans W7" panose="020B0400000000000000" pitchFamily="34" charset="-128"/>
              </a:rPr>
              <a:t>今後追加していく可能性大</a:t>
            </a:r>
            <a:r>
              <a:rPr kumimoji="1" lang="en-US" altLang="ja-JP" b="1" dirty="0">
                <a:solidFill>
                  <a:srgbClr val="FAFAFA"/>
                </a:solidFill>
                <a:latin typeface="Hiragino Sans W7" panose="020B0400000000000000" pitchFamily="34" charset="-128"/>
                <a:ea typeface="Hiragino Sans W7" panose="020B0400000000000000" pitchFamily="34" charset="-128"/>
              </a:rPr>
              <a:t>)</a:t>
            </a:r>
            <a:endParaRPr kumimoji="1" lang="ja-JP" altLang="en-US" b="1">
              <a:solidFill>
                <a:srgbClr val="FAFAFA"/>
              </a:solidFill>
              <a:latin typeface="Hiragino Sans W7" panose="020B0400000000000000" pitchFamily="34" charset="-128"/>
              <a:ea typeface="Hiragino Sans W7" panose="020B0400000000000000" pitchFamily="34" charset="-128"/>
            </a:endParaRPr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53C7D0DD-0586-F901-2D4B-47B26079A768}"/>
              </a:ext>
            </a:extLst>
          </p:cNvPr>
          <p:cNvSpPr txBox="1"/>
          <p:nvPr/>
        </p:nvSpPr>
        <p:spPr>
          <a:xfrm>
            <a:off x="245883" y="3429000"/>
            <a:ext cx="11700232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ja-JP" altLang="en-US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・</a:t>
            </a:r>
            <a:r>
              <a:rPr lang="en-US" altLang="ja-JP" sz="24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A-SKY/MAX-DOAS(</a:t>
            </a:r>
            <a:r>
              <a:rPr lang="ja-JP" altLang="en-US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千葉</a:t>
            </a:r>
            <a:r>
              <a:rPr lang="en-US" altLang="ja-JP" sz="24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,5</a:t>
            </a:r>
            <a:r>
              <a:rPr lang="ja-JP" altLang="en-US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方向</a:t>
            </a:r>
            <a:r>
              <a:rPr lang="en-US" altLang="ja-JP" sz="24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)</a:t>
            </a:r>
            <a:r>
              <a:rPr lang="ja-JP" altLang="en-US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の時系列とメソ解析の時系列の比較</a:t>
            </a:r>
            <a:r>
              <a:rPr lang="en-US" altLang="ja-JP" sz="24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,</a:t>
            </a:r>
            <a:r>
              <a:rPr lang="ja-JP" altLang="en-US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相関確認</a:t>
            </a:r>
            <a:endParaRPr lang="en-US" altLang="ja-JP" sz="24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  <a:p>
            <a:pPr algn="just"/>
            <a:r>
              <a:rPr lang="ja-JP" altLang="en-US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・</a:t>
            </a:r>
            <a:r>
              <a:rPr lang="en-US" altLang="ja-JP" sz="24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A-SKY/MAX-DOAS(</a:t>
            </a:r>
            <a:r>
              <a:rPr lang="ja-JP" altLang="en-US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つくば</a:t>
            </a:r>
            <a:r>
              <a:rPr lang="en-US" altLang="ja-JP" sz="24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)</a:t>
            </a:r>
            <a:r>
              <a:rPr lang="ja-JP" altLang="en-US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の時系列とラジオゾンデ</a:t>
            </a:r>
            <a:r>
              <a:rPr lang="en-US" altLang="ja-JP" sz="24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,</a:t>
            </a:r>
            <a:r>
              <a:rPr lang="ja-JP" altLang="en-US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メソ解析の時系列を比較</a:t>
            </a:r>
            <a:endParaRPr lang="en-US" altLang="ja-JP" sz="24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  <a:p>
            <a:pPr algn="just"/>
            <a:r>
              <a:rPr lang="ja-JP" altLang="en-US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・</a:t>
            </a:r>
            <a:r>
              <a:rPr lang="en-US" altLang="ja-JP" sz="24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A-SKY/MAX-DOAS(</a:t>
            </a:r>
            <a:r>
              <a:rPr lang="ja-JP" altLang="en-US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千葉</a:t>
            </a:r>
            <a:r>
              <a:rPr lang="en-US" altLang="ja-JP" sz="24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,5</a:t>
            </a:r>
            <a:r>
              <a:rPr lang="ja-JP" altLang="en-US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方向</a:t>
            </a:r>
            <a:r>
              <a:rPr lang="en-US" altLang="ja-JP" sz="24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)</a:t>
            </a:r>
            <a:r>
              <a:rPr lang="ja-JP" altLang="en-US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の時系列について水蒸気不均一性を解析</a:t>
            </a:r>
            <a:endParaRPr lang="en-US" altLang="ja-JP" sz="24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  <a:p>
            <a:pPr algn="just"/>
            <a:r>
              <a:rPr lang="ja-JP" altLang="en-US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・日本周辺</a:t>
            </a:r>
            <a:r>
              <a:rPr lang="en-US" altLang="ja-JP" sz="24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(15</a:t>
            </a:r>
            <a:r>
              <a:rPr lang="ja-JP" altLang="en-US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ヶ所</a:t>
            </a:r>
            <a:r>
              <a:rPr lang="en-US" altLang="ja-JP" sz="24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)</a:t>
            </a:r>
            <a:r>
              <a:rPr lang="ja-JP" altLang="en-US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のラジオゾンデデータとそれぞれのラジオゾンデ観測地点に</a:t>
            </a:r>
            <a:endParaRPr lang="en-US" altLang="ja-JP" sz="24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  <a:p>
            <a:pPr algn="just"/>
            <a:r>
              <a:rPr lang="ja-JP" altLang="en-US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　最も近い格子点</a:t>
            </a:r>
            <a:r>
              <a:rPr lang="en-US" altLang="ja-JP" sz="24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(+</a:t>
            </a:r>
            <a:r>
              <a:rPr lang="ja-JP" altLang="en-US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千葉</a:t>
            </a:r>
            <a:r>
              <a:rPr lang="en-US" altLang="ja-JP" sz="24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)</a:t>
            </a:r>
            <a:r>
              <a:rPr lang="ja-JP" altLang="en-US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のメソ解析データをダウンロードし、</a:t>
            </a:r>
            <a:endParaRPr lang="en-US" altLang="ja-JP" sz="24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  <a:p>
            <a:pPr algn="just"/>
            <a:r>
              <a:rPr lang="ja-JP" altLang="en-US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　高度別</a:t>
            </a:r>
            <a:r>
              <a:rPr lang="en-US" altLang="ja-JP" sz="24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(PWV,0-1km p-PWV, 1- km p-PWV)</a:t>
            </a:r>
            <a:r>
              <a:rPr lang="ja-JP" altLang="en-US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に時系列を描き整合性の確認も</a:t>
            </a:r>
            <a:endParaRPr lang="en-US" altLang="ja-JP" sz="24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  <a:p>
            <a:pPr algn="just"/>
            <a:r>
              <a:rPr lang="ja-JP" altLang="en-US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　兼ねて水蒸気変動を見る</a:t>
            </a:r>
            <a:r>
              <a:rPr lang="en-US" altLang="ja-JP" sz="24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,</a:t>
            </a:r>
            <a:r>
              <a:rPr lang="ja-JP" altLang="en-US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相関の確認</a:t>
            </a:r>
            <a:endParaRPr lang="en-US" altLang="ja-JP" sz="24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  <a:p>
            <a:pPr algn="just"/>
            <a:r>
              <a:rPr lang="ja-JP" altLang="en-US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・メソ解析のデータを用いて水蒸気の移動や流入の様子を全国的に解析</a:t>
            </a:r>
            <a:endParaRPr lang="en-US" altLang="ja-JP" sz="24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6DE6F6DA-A3BF-BE90-A18E-3394F150D42F}"/>
              </a:ext>
            </a:extLst>
          </p:cNvPr>
          <p:cNvSpPr/>
          <p:nvPr/>
        </p:nvSpPr>
        <p:spPr>
          <a:xfrm>
            <a:off x="0" y="1320326"/>
            <a:ext cx="12193977" cy="951520"/>
          </a:xfrm>
          <a:prstGeom prst="rect">
            <a:avLst/>
          </a:prstGeom>
          <a:solidFill>
            <a:srgbClr val="CBE70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rgbClr val="FF0000"/>
              </a:solidFill>
            </a:endParaRP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4590D437-DDAC-50EE-BB17-427634A67F28}"/>
              </a:ext>
            </a:extLst>
          </p:cNvPr>
          <p:cNvSpPr txBox="1"/>
          <p:nvPr/>
        </p:nvSpPr>
        <p:spPr>
          <a:xfrm>
            <a:off x="153307" y="1293554"/>
            <a:ext cx="11885384" cy="10002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2950" b="1">
                <a:solidFill>
                  <a:srgbClr val="333333"/>
                </a:solidFill>
                <a:latin typeface="Hiragino Sans W6" panose="020B0400000000000000" pitchFamily="34" charset="-128"/>
                <a:ea typeface="Hiragino Sans W6" panose="020B0400000000000000" pitchFamily="34" charset="-128"/>
              </a:rPr>
              <a:t>千葉サイトや</a:t>
            </a:r>
            <a:r>
              <a:rPr lang="en-US" altLang="ja-JP" sz="2950" b="1" dirty="0">
                <a:solidFill>
                  <a:srgbClr val="333333"/>
                </a:solidFill>
                <a:latin typeface="Hiragino Sans W6" panose="020B0400000000000000" pitchFamily="34" charset="-128"/>
                <a:ea typeface="Hiragino Sans W6" panose="020B0400000000000000" pitchFamily="34" charset="-128"/>
              </a:rPr>
              <a:t>MAX-DOAS</a:t>
            </a:r>
            <a:r>
              <a:rPr lang="ja-JP" altLang="en-US" sz="2950" b="1">
                <a:solidFill>
                  <a:srgbClr val="333333"/>
                </a:solidFill>
                <a:latin typeface="Hiragino Sans W6" panose="020B0400000000000000" pitchFamily="34" charset="-128"/>
                <a:ea typeface="Hiragino Sans W6" panose="020B0400000000000000" pitchFamily="34" charset="-128"/>
              </a:rPr>
              <a:t>にこだわらず</a:t>
            </a:r>
            <a:endParaRPr lang="en-US" altLang="ja-JP" sz="2950" b="1" dirty="0">
              <a:solidFill>
                <a:srgbClr val="333333"/>
              </a:solidFill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  <a:p>
            <a:pPr algn="ctr"/>
            <a:r>
              <a:rPr lang="ja-JP" altLang="en-US" sz="2950" b="1">
                <a:solidFill>
                  <a:srgbClr val="333333"/>
                </a:solidFill>
                <a:latin typeface="Hiragino Sans W6" panose="020B0400000000000000" pitchFamily="34" charset="-128"/>
                <a:ea typeface="Hiragino Sans W6" panose="020B0400000000000000" pitchFamily="34" charset="-128"/>
              </a:rPr>
              <a:t>とにかく水蒸気解析を色々試して面白い</a:t>
            </a:r>
            <a:r>
              <a:rPr lang="en-US" altLang="ja-JP" sz="2950" b="1" dirty="0">
                <a:solidFill>
                  <a:srgbClr val="333333"/>
                </a:solidFill>
                <a:latin typeface="Hiragino Sans W6" panose="020B0400000000000000" pitchFamily="34" charset="-128"/>
                <a:ea typeface="Hiragino Sans W6" panose="020B0400000000000000" pitchFamily="34" charset="-128"/>
              </a:rPr>
              <a:t>(</a:t>
            </a:r>
            <a:r>
              <a:rPr lang="ja-JP" altLang="en-US" sz="2950" b="1">
                <a:solidFill>
                  <a:srgbClr val="333333"/>
                </a:solidFill>
                <a:latin typeface="Hiragino Sans W6" panose="020B0400000000000000" pitchFamily="34" charset="-128"/>
                <a:ea typeface="Hiragino Sans W6" panose="020B0400000000000000" pitchFamily="34" charset="-128"/>
              </a:rPr>
              <a:t>不思議な</a:t>
            </a:r>
            <a:r>
              <a:rPr lang="en-US" altLang="ja-JP" sz="2950" b="1" dirty="0">
                <a:solidFill>
                  <a:srgbClr val="333333"/>
                </a:solidFill>
                <a:latin typeface="Hiragino Sans W6" panose="020B0400000000000000" pitchFamily="34" charset="-128"/>
                <a:ea typeface="Hiragino Sans W6" panose="020B0400000000000000" pitchFamily="34" charset="-128"/>
              </a:rPr>
              <a:t>)</a:t>
            </a:r>
            <a:r>
              <a:rPr lang="ja-JP" altLang="en-US" sz="2950" b="1">
                <a:solidFill>
                  <a:srgbClr val="333333"/>
                </a:solidFill>
                <a:latin typeface="Hiragino Sans W6" panose="020B0400000000000000" pitchFamily="34" charset="-128"/>
                <a:ea typeface="Hiragino Sans W6" panose="020B0400000000000000" pitchFamily="34" charset="-128"/>
              </a:rPr>
              <a:t>現象を捉えたい！</a:t>
            </a:r>
            <a:endParaRPr lang="en-US" altLang="ja-JP" sz="2950" b="1" dirty="0">
              <a:solidFill>
                <a:srgbClr val="333333"/>
              </a:solidFill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</p:txBody>
      </p:sp>
      <p:sp>
        <p:nvSpPr>
          <p:cNvPr id="6" name="角丸四角形 5">
            <a:extLst>
              <a:ext uri="{FF2B5EF4-FFF2-40B4-BE49-F238E27FC236}">
                <a16:creationId xmlns:a16="http://schemas.microsoft.com/office/drawing/2014/main" id="{90CEAD2C-80E6-41A9-0119-3D84C3F8072B}"/>
              </a:ext>
            </a:extLst>
          </p:cNvPr>
          <p:cNvSpPr/>
          <p:nvPr/>
        </p:nvSpPr>
        <p:spPr>
          <a:xfrm>
            <a:off x="245883" y="1012966"/>
            <a:ext cx="1507604" cy="717564"/>
          </a:xfrm>
          <a:prstGeom prst="round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rgbClr val="FF0000"/>
              </a:solidFill>
            </a:endParaRPr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824B17F4-D2BA-FAEA-1CC7-F454F205BF92}"/>
              </a:ext>
            </a:extLst>
          </p:cNvPr>
          <p:cNvSpPr txBox="1"/>
          <p:nvPr/>
        </p:nvSpPr>
        <p:spPr>
          <a:xfrm>
            <a:off x="427591" y="966383"/>
            <a:ext cx="136388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4000">
                <a:solidFill>
                  <a:schemeClr val="bg1"/>
                </a:solidFill>
                <a:latin typeface="HGSSoeiKakugothicUB" panose="020B0900000000000000" pitchFamily="34" charset="-128"/>
                <a:ea typeface="HGSSoeiKakugothicUB" panose="020B0900000000000000" pitchFamily="34" charset="-128"/>
              </a:rPr>
              <a:t>目的</a:t>
            </a:r>
          </a:p>
        </p:txBody>
      </p:sp>
      <p:sp>
        <p:nvSpPr>
          <p:cNvPr id="10" name="円/楕円 9">
            <a:extLst>
              <a:ext uri="{FF2B5EF4-FFF2-40B4-BE49-F238E27FC236}">
                <a16:creationId xmlns:a16="http://schemas.microsoft.com/office/drawing/2014/main" id="{3D887AA6-790F-A01D-A046-FE092C86DF4D}"/>
              </a:ext>
            </a:extLst>
          </p:cNvPr>
          <p:cNvSpPr/>
          <p:nvPr/>
        </p:nvSpPr>
        <p:spPr>
          <a:xfrm>
            <a:off x="11328635" y="130027"/>
            <a:ext cx="756000" cy="612000"/>
          </a:xfrm>
          <a:prstGeom prst="ellipse">
            <a:avLst/>
          </a:prstGeom>
          <a:solidFill>
            <a:srgbClr val="3DA4B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>
              <a:solidFill>
                <a:srgbClr val="FF0000"/>
              </a:solidFill>
            </a:endParaRPr>
          </a:p>
        </p:txBody>
      </p:sp>
      <p:sp>
        <p:nvSpPr>
          <p:cNvPr id="11" name="スライド番号プレースホルダー 2">
            <a:extLst>
              <a:ext uri="{FF2B5EF4-FFF2-40B4-BE49-F238E27FC236}">
                <a16:creationId xmlns:a16="http://schemas.microsoft.com/office/drawing/2014/main" id="{E2EAF73A-8F72-39EB-BCDD-B46F13169CFB}"/>
              </a:ext>
            </a:extLst>
          </p:cNvPr>
          <p:cNvSpPr txBox="1">
            <a:spLocks/>
          </p:cNvSpPr>
          <p:nvPr/>
        </p:nvSpPr>
        <p:spPr>
          <a:xfrm>
            <a:off x="11259053" y="243300"/>
            <a:ext cx="902793" cy="345523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defPPr>
              <a:defRPr lang="ja-JP"/>
            </a:defPPr>
            <a:lvl1pPr marL="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91A08660-9241-2446-AA6F-DEE0E69BB21D}" type="slidenum">
              <a:rPr lang="ja-JP" altLang="en-US" sz="1700" smtClean="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pPr algn="ctr"/>
              <a:t>1</a:t>
            </a:fld>
            <a:r>
              <a:rPr lang="en-US" altLang="ja-JP" sz="1700" dirty="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/24</a:t>
            </a:r>
            <a:endParaRPr lang="ja-JP" altLang="en-US" sz="1700">
              <a:solidFill>
                <a:schemeClr val="bg1"/>
              </a:solidFill>
              <a:latin typeface="HGPSoeiKakugothicUB" panose="020B0900000000000000" pitchFamily="34" charset="-128"/>
              <a:ea typeface="HGPSoeiKakugothicUB" panose="020B0900000000000000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82917510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1DE5743-635E-8223-50F6-AACF9923DD0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B32C89AD-4DEE-70C7-A8DA-73C89FDC41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ja-JP" altLang="en-US" sz="260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　全国のメソ解析とラジオゾンデの可降水量の相関関係</a:t>
            </a:r>
            <a:r>
              <a:rPr lang="en-US" altLang="ja-JP" sz="2600" dirty="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(7/12–23)</a:t>
            </a:r>
            <a:endParaRPr kumimoji="1" lang="ja-JP" altLang="en-US" sz="2600"/>
          </a:p>
        </p:txBody>
      </p: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7866109C-606E-F5D0-6590-2FDD488F49B7}"/>
              </a:ext>
            </a:extLst>
          </p:cNvPr>
          <p:cNvSpPr txBox="1"/>
          <p:nvPr/>
        </p:nvSpPr>
        <p:spPr>
          <a:xfrm>
            <a:off x="8409945" y="-664014"/>
            <a:ext cx="1201762" cy="400110"/>
          </a:xfrm>
          <a:prstGeom prst="rect">
            <a:avLst/>
          </a:prstGeom>
          <a:solidFill>
            <a:srgbClr val="FAFAFA"/>
          </a:solidFill>
          <a:ln w="19050">
            <a:solidFill>
              <a:srgbClr val="333333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ja-JP" altLang="en-US" sz="20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全量</a:t>
            </a:r>
            <a:endParaRPr lang="en-US" altLang="ja-JP" sz="20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BF0E8E96-2FFA-6AC9-ECF4-3E800D9D2A19}"/>
              </a:ext>
            </a:extLst>
          </p:cNvPr>
          <p:cNvSpPr txBox="1"/>
          <p:nvPr/>
        </p:nvSpPr>
        <p:spPr>
          <a:xfrm>
            <a:off x="7513958" y="2318603"/>
            <a:ext cx="3969648" cy="954107"/>
          </a:xfrm>
          <a:prstGeom prst="rect">
            <a:avLst/>
          </a:prstGeom>
          <a:solidFill>
            <a:srgbClr val="FAFAFA"/>
          </a:solidFill>
          <a:ln w="19050">
            <a:solidFill>
              <a:srgbClr val="333333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ja-JP" altLang="en-US" sz="28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縦軸：メソ解析</a:t>
            </a:r>
            <a:endParaRPr lang="en-US" altLang="ja-JP" sz="28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  <a:p>
            <a:pPr algn="ctr"/>
            <a:r>
              <a:rPr lang="ja-JP" altLang="en-US" sz="28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横軸：ラジオゾンデ</a:t>
            </a:r>
            <a:endParaRPr lang="en-US" altLang="ja-JP" sz="28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84D01A5C-B1C1-645D-259E-5FEBCAC17A8D}"/>
              </a:ext>
            </a:extLst>
          </p:cNvPr>
          <p:cNvSpPr txBox="1"/>
          <p:nvPr/>
        </p:nvSpPr>
        <p:spPr>
          <a:xfrm>
            <a:off x="6176034" y="1025301"/>
            <a:ext cx="1201762" cy="400110"/>
          </a:xfrm>
          <a:prstGeom prst="rect">
            <a:avLst/>
          </a:prstGeom>
          <a:solidFill>
            <a:srgbClr val="FAFAFA"/>
          </a:solidFill>
          <a:ln w="19050">
            <a:solidFill>
              <a:srgbClr val="333333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ja-JP" altLang="en-US" sz="20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全量</a:t>
            </a:r>
            <a:endParaRPr lang="en-US" altLang="ja-JP" sz="20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83384764-EEA8-1D2E-36F5-6E697EA98E85}"/>
              </a:ext>
            </a:extLst>
          </p:cNvPr>
          <p:cNvSpPr txBox="1"/>
          <p:nvPr/>
        </p:nvSpPr>
        <p:spPr>
          <a:xfrm>
            <a:off x="7335773" y="3458015"/>
            <a:ext cx="4319803" cy="1015663"/>
          </a:xfrm>
          <a:prstGeom prst="rect">
            <a:avLst/>
          </a:prstGeom>
          <a:solidFill>
            <a:srgbClr val="FAFAFA"/>
          </a:solidFill>
          <a:ln w="19050">
            <a:solidFill>
              <a:srgbClr val="333333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ja-JP" altLang="en-US" sz="20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高度別に期間中の</a:t>
            </a:r>
            <a:endParaRPr lang="en-US" altLang="ja-JP" sz="20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  <a:p>
            <a:pPr algn="ctr"/>
            <a:r>
              <a:rPr lang="ja-JP" altLang="en-US" sz="20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値の差を調べておく</a:t>
            </a:r>
            <a:endParaRPr lang="en-US" altLang="ja-JP" sz="20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  <a:p>
            <a:pPr algn="ctr"/>
            <a:r>
              <a:rPr lang="ja-JP" altLang="en-US" sz="20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時系列だけだとわかりにくいので</a:t>
            </a:r>
            <a:endParaRPr lang="en-US" altLang="ja-JP" sz="20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F64CD074-FBA3-CE15-171F-43B6CCDDE3A3}"/>
              </a:ext>
            </a:extLst>
          </p:cNvPr>
          <p:cNvSpPr txBox="1"/>
          <p:nvPr/>
        </p:nvSpPr>
        <p:spPr>
          <a:xfrm>
            <a:off x="7822369" y="4705149"/>
            <a:ext cx="357867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24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※</a:t>
            </a:r>
            <a:r>
              <a:rPr lang="ja-JP" altLang="en-US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秋田・館野</a:t>
            </a:r>
            <a:endParaRPr lang="en-US" altLang="ja-JP" sz="24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  <a:p>
            <a:pPr algn="ctr"/>
            <a:r>
              <a:rPr lang="ja-JP" altLang="en-US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ラジオゾンデは</a:t>
            </a:r>
            <a:endParaRPr lang="en-US" altLang="ja-JP" sz="24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  <a:p>
            <a:pPr algn="ctr"/>
            <a:r>
              <a:rPr lang="ja-JP" altLang="en-US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欠測期間あり</a:t>
            </a:r>
            <a:endParaRPr lang="en-US" altLang="ja-JP" sz="24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</p:txBody>
      </p:sp>
      <p:sp>
        <p:nvSpPr>
          <p:cNvPr id="7" name="円/楕円 6">
            <a:extLst>
              <a:ext uri="{FF2B5EF4-FFF2-40B4-BE49-F238E27FC236}">
                <a16:creationId xmlns:a16="http://schemas.microsoft.com/office/drawing/2014/main" id="{14F8C594-7D8B-B00F-DB84-4D36638E4D7A}"/>
              </a:ext>
            </a:extLst>
          </p:cNvPr>
          <p:cNvSpPr/>
          <p:nvPr/>
        </p:nvSpPr>
        <p:spPr>
          <a:xfrm>
            <a:off x="11328635" y="130027"/>
            <a:ext cx="756000" cy="612000"/>
          </a:xfrm>
          <a:prstGeom prst="ellipse">
            <a:avLst/>
          </a:prstGeom>
          <a:solidFill>
            <a:srgbClr val="3DA4B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>
              <a:solidFill>
                <a:srgbClr val="FF0000"/>
              </a:solidFill>
            </a:endParaRPr>
          </a:p>
        </p:txBody>
      </p:sp>
      <p:sp>
        <p:nvSpPr>
          <p:cNvPr id="10" name="スライド番号プレースホルダー 2">
            <a:extLst>
              <a:ext uri="{FF2B5EF4-FFF2-40B4-BE49-F238E27FC236}">
                <a16:creationId xmlns:a16="http://schemas.microsoft.com/office/drawing/2014/main" id="{1A782F0A-E2D8-2AFC-58F2-E7D7CA2337C6}"/>
              </a:ext>
            </a:extLst>
          </p:cNvPr>
          <p:cNvSpPr txBox="1">
            <a:spLocks/>
          </p:cNvSpPr>
          <p:nvPr/>
        </p:nvSpPr>
        <p:spPr>
          <a:xfrm>
            <a:off x="11259053" y="243300"/>
            <a:ext cx="902793" cy="345523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defPPr>
              <a:defRPr lang="ja-JP"/>
            </a:defPPr>
            <a:lvl1pPr marL="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91A08660-9241-2446-AA6F-DEE0E69BB21D}" type="slidenum">
              <a:rPr lang="ja-JP" altLang="en-US" sz="1700" smtClean="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pPr algn="ctr"/>
              <a:t>19</a:t>
            </a:fld>
            <a:r>
              <a:rPr lang="en-US" altLang="ja-JP" sz="1700" dirty="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/24</a:t>
            </a:r>
            <a:endParaRPr lang="ja-JP" altLang="en-US" sz="1700">
              <a:solidFill>
                <a:schemeClr val="bg1"/>
              </a:solidFill>
              <a:latin typeface="HGPSoeiKakugothicUB" panose="020B0900000000000000" pitchFamily="34" charset="-128"/>
              <a:ea typeface="HGPSoeiKakugothicUB" panose="020B0900000000000000" pitchFamily="34" charset="-128"/>
            </a:endParaRPr>
          </a:p>
        </p:txBody>
      </p:sp>
      <p:pic>
        <p:nvPicPr>
          <p:cNvPr id="3" name="図 2">
            <a:extLst>
              <a:ext uri="{FF2B5EF4-FFF2-40B4-BE49-F238E27FC236}">
                <a16:creationId xmlns:a16="http://schemas.microsoft.com/office/drawing/2014/main" id="{8D082E43-F65E-2DF6-3C79-6828A5F5FF2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932329"/>
            <a:ext cx="5747798" cy="59256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211955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073BA54-CE7B-9DC6-0B01-F5A106C5BF6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A1A723C7-5D3F-DA5A-9DB3-2C3A8152FF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ja-JP" altLang="en-US" sz="260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　全国のメソ解析とラジオゾンデの</a:t>
            </a:r>
            <a:r>
              <a:rPr lang="en-US" altLang="ja-JP" sz="2600" dirty="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0–1 km</a:t>
            </a:r>
            <a:r>
              <a:rPr lang="ja-JP" altLang="en-US" sz="260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部分可降水量の相関関係</a:t>
            </a:r>
            <a:r>
              <a:rPr lang="en-US" altLang="ja-JP" sz="2600" dirty="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(7/12–23)</a:t>
            </a:r>
            <a:endParaRPr kumimoji="1" lang="ja-JP" altLang="en-US" sz="2600"/>
          </a:p>
        </p:txBody>
      </p: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AD17FBC7-F731-6145-95BE-0006DB9D7C25}"/>
              </a:ext>
            </a:extLst>
          </p:cNvPr>
          <p:cNvSpPr txBox="1"/>
          <p:nvPr/>
        </p:nvSpPr>
        <p:spPr>
          <a:xfrm>
            <a:off x="8409945" y="-664014"/>
            <a:ext cx="1201762" cy="400110"/>
          </a:xfrm>
          <a:prstGeom prst="rect">
            <a:avLst/>
          </a:prstGeom>
          <a:solidFill>
            <a:srgbClr val="FAFAFA"/>
          </a:solidFill>
          <a:ln w="19050">
            <a:solidFill>
              <a:srgbClr val="333333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ja-JP" altLang="en-US" sz="20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全量</a:t>
            </a:r>
            <a:endParaRPr lang="en-US" altLang="ja-JP" sz="20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3B8C5B40-4F6C-4E5B-6BC0-5F053DACE4CA}"/>
              </a:ext>
            </a:extLst>
          </p:cNvPr>
          <p:cNvSpPr txBox="1"/>
          <p:nvPr/>
        </p:nvSpPr>
        <p:spPr>
          <a:xfrm>
            <a:off x="7513958" y="2318603"/>
            <a:ext cx="3969648" cy="954107"/>
          </a:xfrm>
          <a:prstGeom prst="rect">
            <a:avLst/>
          </a:prstGeom>
          <a:solidFill>
            <a:srgbClr val="FAFAFA"/>
          </a:solidFill>
          <a:ln w="19050">
            <a:solidFill>
              <a:srgbClr val="333333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ja-JP" altLang="en-US" sz="28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縦軸：メソ解析</a:t>
            </a:r>
            <a:endParaRPr lang="en-US" altLang="ja-JP" sz="28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  <a:p>
            <a:pPr algn="ctr"/>
            <a:r>
              <a:rPr lang="ja-JP" altLang="en-US" sz="28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横軸：ラジオゾンデ</a:t>
            </a:r>
            <a:endParaRPr lang="en-US" altLang="ja-JP" sz="28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26F68897-2053-2A35-1302-BBD7C410C9B5}"/>
              </a:ext>
            </a:extLst>
          </p:cNvPr>
          <p:cNvSpPr txBox="1"/>
          <p:nvPr/>
        </p:nvSpPr>
        <p:spPr>
          <a:xfrm>
            <a:off x="6288743" y="996179"/>
            <a:ext cx="1201762" cy="400110"/>
          </a:xfrm>
          <a:prstGeom prst="rect">
            <a:avLst/>
          </a:prstGeom>
          <a:solidFill>
            <a:srgbClr val="FAFAFA"/>
          </a:solidFill>
          <a:ln w="19050">
            <a:solidFill>
              <a:srgbClr val="333333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ja-JP" sz="20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0-1 km</a:t>
            </a:r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D5BDD8B8-17B2-68CE-8497-7A6C04D93266}"/>
              </a:ext>
            </a:extLst>
          </p:cNvPr>
          <p:cNvSpPr txBox="1"/>
          <p:nvPr/>
        </p:nvSpPr>
        <p:spPr>
          <a:xfrm>
            <a:off x="7335773" y="3458015"/>
            <a:ext cx="4319803" cy="1015663"/>
          </a:xfrm>
          <a:prstGeom prst="rect">
            <a:avLst/>
          </a:prstGeom>
          <a:solidFill>
            <a:srgbClr val="FAFAFA"/>
          </a:solidFill>
          <a:ln w="19050">
            <a:solidFill>
              <a:srgbClr val="333333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ja-JP" altLang="en-US" sz="20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高度別に期間中の</a:t>
            </a:r>
            <a:endParaRPr lang="en-US" altLang="ja-JP" sz="20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  <a:p>
            <a:pPr algn="ctr"/>
            <a:r>
              <a:rPr lang="ja-JP" altLang="en-US" sz="20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値の差を調べておく</a:t>
            </a:r>
            <a:endParaRPr lang="en-US" altLang="ja-JP" sz="20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  <a:p>
            <a:pPr algn="ctr"/>
            <a:r>
              <a:rPr lang="ja-JP" altLang="en-US" sz="20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時系列だけだとわかりにくいので</a:t>
            </a:r>
            <a:endParaRPr lang="en-US" altLang="ja-JP" sz="20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887FE9C8-1BC2-D00F-8B2B-0314B8E35104}"/>
              </a:ext>
            </a:extLst>
          </p:cNvPr>
          <p:cNvSpPr txBox="1"/>
          <p:nvPr/>
        </p:nvSpPr>
        <p:spPr>
          <a:xfrm>
            <a:off x="7822369" y="4705149"/>
            <a:ext cx="357867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24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※</a:t>
            </a:r>
            <a:r>
              <a:rPr lang="ja-JP" altLang="en-US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秋田・館野</a:t>
            </a:r>
            <a:endParaRPr lang="en-US" altLang="ja-JP" sz="24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  <a:p>
            <a:pPr algn="ctr"/>
            <a:r>
              <a:rPr lang="ja-JP" altLang="en-US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ラジオゾンデは</a:t>
            </a:r>
            <a:endParaRPr lang="en-US" altLang="ja-JP" sz="24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  <a:p>
            <a:pPr algn="ctr"/>
            <a:r>
              <a:rPr lang="ja-JP" altLang="en-US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欠測期間あり</a:t>
            </a:r>
            <a:endParaRPr lang="en-US" altLang="ja-JP" sz="24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</p:txBody>
      </p:sp>
      <p:sp>
        <p:nvSpPr>
          <p:cNvPr id="5" name="円/楕円 4">
            <a:extLst>
              <a:ext uri="{FF2B5EF4-FFF2-40B4-BE49-F238E27FC236}">
                <a16:creationId xmlns:a16="http://schemas.microsoft.com/office/drawing/2014/main" id="{56D8DC3A-41BF-1E9F-1BA8-695FFBE66CD3}"/>
              </a:ext>
            </a:extLst>
          </p:cNvPr>
          <p:cNvSpPr/>
          <p:nvPr/>
        </p:nvSpPr>
        <p:spPr>
          <a:xfrm>
            <a:off x="11328635" y="130027"/>
            <a:ext cx="756000" cy="612000"/>
          </a:xfrm>
          <a:prstGeom prst="ellipse">
            <a:avLst/>
          </a:prstGeom>
          <a:solidFill>
            <a:srgbClr val="3DA4B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>
              <a:solidFill>
                <a:srgbClr val="FF0000"/>
              </a:solidFill>
            </a:endParaRPr>
          </a:p>
        </p:txBody>
      </p:sp>
      <p:sp>
        <p:nvSpPr>
          <p:cNvPr id="9" name="スライド番号プレースホルダー 2">
            <a:extLst>
              <a:ext uri="{FF2B5EF4-FFF2-40B4-BE49-F238E27FC236}">
                <a16:creationId xmlns:a16="http://schemas.microsoft.com/office/drawing/2014/main" id="{BE56C9DB-2C47-CB6D-D36B-937E95F23A2D}"/>
              </a:ext>
            </a:extLst>
          </p:cNvPr>
          <p:cNvSpPr txBox="1">
            <a:spLocks/>
          </p:cNvSpPr>
          <p:nvPr/>
        </p:nvSpPr>
        <p:spPr>
          <a:xfrm>
            <a:off x="11259053" y="243300"/>
            <a:ext cx="902793" cy="345523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defPPr>
              <a:defRPr lang="ja-JP"/>
            </a:defPPr>
            <a:lvl1pPr marL="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91A08660-9241-2446-AA6F-DEE0E69BB21D}" type="slidenum">
              <a:rPr lang="ja-JP" altLang="en-US" sz="1700" smtClean="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pPr algn="ctr"/>
              <a:t>20</a:t>
            </a:fld>
            <a:r>
              <a:rPr lang="en-US" altLang="ja-JP" sz="1700" dirty="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/24</a:t>
            </a:r>
            <a:endParaRPr lang="ja-JP" altLang="en-US" sz="1700">
              <a:solidFill>
                <a:schemeClr val="bg1"/>
              </a:solidFill>
              <a:latin typeface="HGPSoeiKakugothicUB" panose="020B0900000000000000" pitchFamily="34" charset="-128"/>
              <a:ea typeface="HGPSoeiKakugothicUB" panose="020B0900000000000000" pitchFamily="34" charset="-128"/>
            </a:endParaRPr>
          </a:p>
        </p:txBody>
      </p:sp>
      <p:pic>
        <p:nvPicPr>
          <p:cNvPr id="6" name="図 5">
            <a:extLst>
              <a:ext uri="{FF2B5EF4-FFF2-40B4-BE49-F238E27FC236}">
                <a16:creationId xmlns:a16="http://schemas.microsoft.com/office/drawing/2014/main" id="{C956AF22-6711-AFB2-14C1-3FDC5F79296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" y="932329"/>
            <a:ext cx="5752881" cy="59256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106529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FACBE99-03E8-5F6A-E0B3-70525CC6861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EC975C92-764C-3510-C3F2-7CF457DAC8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ja-JP" altLang="en-US" sz="260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　全国のメソ解析とラジオゾンデの</a:t>
            </a:r>
            <a:r>
              <a:rPr lang="en-US" altLang="ja-JP" sz="2600" dirty="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1– km</a:t>
            </a:r>
            <a:r>
              <a:rPr lang="ja-JP" altLang="en-US" sz="260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部分可降水量の相関関係</a:t>
            </a:r>
            <a:r>
              <a:rPr lang="en-US" altLang="ja-JP" sz="2600" dirty="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(7/12–23)</a:t>
            </a:r>
            <a:endParaRPr kumimoji="1" lang="ja-JP" altLang="en-US" sz="2600"/>
          </a:p>
        </p:txBody>
      </p: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FCB81D13-78C4-7BD6-38FD-CE92B930C3F3}"/>
              </a:ext>
            </a:extLst>
          </p:cNvPr>
          <p:cNvSpPr txBox="1"/>
          <p:nvPr/>
        </p:nvSpPr>
        <p:spPr>
          <a:xfrm>
            <a:off x="8409945" y="-664014"/>
            <a:ext cx="1201762" cy="400110"/>
          </a:xfrm>
          <a:prstGeom prst="rect">
            <a:avLst/>
          </a:prstGeom>
          <a:solidFill>
            <a:srgbClr val="FAFAFA"/>
          </a:solidFill>
          <a:ln w="19050">
            <a:solidFill>
              <a:srgbClr val="333333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ja-JP" altLang="en-US" sz="20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全量</a:t>
            </a:r>
            <a:endParaRPr lang="en-US" altLang="ja-JP" sz="20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227C560E-A4E7-597C-07C4-6E2ABE3556DB}"/>
              </a:ext>
            </a:extLst>
          </p:cNvPr>
          <p:cNvSpPr txBox="1"/>
          <p:nvPr/>
        </p:nvSpPr>
        <p:spPr>
          <a:xfrm>
            <a:off x="7513958" y="2318603"/>
            <a:ext cx="3969648" cy="954107"/>
          </a:xfrm>
          <a:prstGeom prst="rect">
            <a:avLst/>
          </a:prstGeom>
          <a:solidFill>
            <a:srgbClr val="FAFAFA"/>
          </a:solidFill>
          <a:ln w="19050">
            <a:solidFill>
              <a:srgbClr val="333333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ja-JP" altLang="en-US" sz="28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縦軸：メソ解析</a:t>
            </a:r>
            <a:endParaRPr lang="en-US" altLang="ja-JP" sz="28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  <a:p>
            <a:pPr algn="ctr"/>
            <a:r>
              <a:rPr lang="ja-JP" altLang="en-US" sz="28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横軸：ラジオゾンデ</a:t>
            </a:r>
            <a:endParaRPr lang="en-US" altLang="ja-JP" sz="28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80C9B42C-1087-FAAB-9A5E-401E4E11F640}"/>
              </a:ext>
            </a:extLst>
          </p:cNvPr>
          <p:cNvSpPr txBox="1"/>
          <p:nvPr/>
        </p:nvSpPr>
        <p:spPr>
          <a:xfrm>
            <a:off x="6355726" y="996179"/>
            <a:ext cx="1201762" cy="400110"/>
          </a:xfrm>
          <a:prstGeom prst="rect">
            <a:avLst/>
          </a:prstGeom>
          <a:solidFill>
            <a:srgbClr val="FAFAFA"/>
          </a:solidFill>
          <a:ln w="19050">
            <a:solidFill>
              <a:srgbClr val="333333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ja-JP" sz="20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1- km</a:t>
            </a:r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FB1CE90C-DC7E-4127-7CC0-4C07B50E0362}"/>
              </a:ext>
            </a:extLst>
          </p:cNvPr>
          <p:cNvSpPr txBox="1"/>
          <p:nvPr/>
        </p:nvSpPr>
        <p:spPr>
          <a:xfrm>
            <a:off x="7335773" y="3458015"/>
            <a:ext cx="4319803" cy="1015663"/>
          </a:xfrm>
          <a:prstGeom prst="rect">
            <a:avLst/>
          </a:prstGeom>
          <a:solidFill>
            <a:srgbClr val="FAFAFA"/>
          </a:solidFill>
          <a:ln w="19050">
            <a:solidFill>
              <a:srgbClr val="333333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ja-JP" altLang="en-US" sz="20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高度別に期間中の</a:t>
            </a:r>
            <a:endParaRPr lang="en-US" altLang="ja-JP" sz="20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  <a:p>
            <a:pPr algn="ctr"/>
            <a:r>
              <a:rPr lang="ja-JP" altLang="en-US" sz="20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値の差を調べておく</a:t>
            </a:r>
            <a:endParaRPr lang="en-US" altLang="ja-JP" sz="20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  <a:p>
            <a:pPr algn="ctr"/>
            <a:r>
              <a:rPr lang="ja-JP" altLang="en-US" sz="20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時系列だけだとわかりにくいので</a:t>
            </a:r>
            <a:endParaRPr lang="en-US" altLang="ja-JP" sz="20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B94F5E05-618C-53C6-C6EF-3CE184BE55DA}"/>
              </a:ext>
            </a:extLst>
          </p:cNvPr>
          <p:cNvSpPr txBox="1"/>
          <p:nvPr/>
        </p:nvSpPr>
        <p:spPr>
          <a:xfrm>
            <a:off x="7822369" y="4705149"/>
            <a:ext cx="357867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24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※</a:t>
            </a:r>
            <a:r>
              <a:rPr lang="ja-JP" altLang="en-US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秋田・館野</a:t>
            </a:r>
            <a:endParaRPr lang="en-US" altLang="ja-JP" sz="24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  <a:p>
            <a:pPr algn="ctr"/>
            <a:r>
              <a:rPr lang="ja-JP" altLang="en-US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ラジオゾンデは</a:t>
            </a:r>
            <a:endParaRPr lang="en-US" altLang="ja-JP" sz="24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  <a:p>
            <a:pPr algn="ctr"/>
            <a:r>
              <a:rPr lang="ja-JP" altLang="en-US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欠測期間あり</a:t>
            </a:r>
            <a:endParaRPr lang="en-US" altLang="ja-JP" sz="24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</p:txBody>
      </p:sp>
      <p:sp>
        <p:nvSpPr>
          <p:cNvPr id="7" name="円/楕円 6">
            <a:extLst>
              <a:ext uri="{FF2B5EF4-FFF2-40B4-BE49-F238E27FC236}">
                <a16:creationId xmlns:a16="http://schemas.microsoft.com/office/drawing/2014/main" id="{F8CEE194-14EA-5F8C-FC12-5970539E4F6C}"/>
              </a:ext>
            </a:extLst>
          </p:cNvPr>
          <p:cNvSpPr/>
          <p:nvPr/>
        </p:nvSpPr>
        <p:spPr>
          <a:xfrm>
            <a:off x="11328635" y="130027"/>
            <a:ext cx="756000" cy="612000"/>
          </a:xfrm>
          <a:prstGeom prst="ellipse">
            <a:avLst/>
          </a:prstGeom>
          <a:solidFill>
            <a:srgbClr val="3DA4B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>
              <a:solidFill>
                <a:srgbClr val="FF0000"/>
              </a:solidFill>
            </a:endParaRPr>
          </a:p>
        </p:txBody>
      </p:sp>
      <p:sp>
        <p:nvSpPr>
          <p:cNvPr id="9" name="スライド番号プレースホルダー 2">
            <a:extLst>
              <a:ext uri="{FF2B5EF4-FFF2-40B4-BE49-F238E27FC236}">
                <a16:creationId xmlns:a16="http://schemas.microsoft.com/office/drawing/2014/main" id="{0EB591E2-C4B3-C1DD-943D-4FDA67740FCD}"/>
              </a:ext>
            </a:extLst>
          </p:cNvPr>
          <p:cNvSpPr txBox="1">
            <a:spLocks/>
          </p:cNvSpPr>
          <p:nvPr/>
        </p:nvSpPr>
        <p:spPr>
          <a:xfrm>
            <a:off x="11259053" y="243300"/>
            <a:ext cx="902793" cy="345523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defPPr>
              <a:defRPr lang="ja-JP"/>
            </a:defPPr>
            <a:lvl1pPr marL="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91A08660-9241-2446-AA6F-DEE0E69BB21D}" type="slidenum">
              <a:rPr lang="ja-JP" altLang="en-US" sz="1700" smtClean="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pPr algn="ctr"/>
              <a:t>21</a:t>
            </a:fld>
            <a:r>
              <a:rPr lang="en-US" altLang="ja-JP" sz="1700" dirty="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/24</a:t>
            </a:r>
            <a:endParaRPr lang="ja-JP" altLang="en-US" sz="1700">
              <a:solidFill>
                <a:schemeClr val="bg1"/>
              </a:solidFill>
              <a:latin typeface="HGPSoeiKakugothicUB" panose="020B0900000000000000" pitchFamily="34" charset="-128"/>
              <a:ea typeface="HGPSoeiKakugothicUB" panose="020B0900000000000000" pitchFamily="34" charset="-128"/>
            </a:endParaRPr>
          </a:p>
        </p:txBody>
      </p:sp>
      <p:pic>
        <p:nvPicPr>
          <p:cNvPr id="3" name="図 2">
            <a:extLst>
              <a:ext uri="{FF2B5EF4-FFF2-40B4-BE49-F238E27FC236}">
                <a16:creationId xmlns:a16="http://schemas.microsoft.com/office/drawing/2014/main" id="{5AAB6F6B-476C-A046-BEC0-5EA324D46EC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932329"/>
            <a:ext cx="5768126" cy="59256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757231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52C6C93-282D-659E-3537-C79DB48886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>
            <a:extLst>
              <a:ext uri="{FF2B5EF4-FFF2-40B4-BE49-F238E27FC236}">
                <a16:creationId xmlns:a16="http://schemas.microsoft.com/office/drawing/2014/main" id="{41A2BC57-7A73-BF13-5883-91327673DBA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8009" y="932330"/>
            <a:ext cx="10515979" cy="5925670"/>
          </a:xfrm>
          <a:prstGeom prst="rect">
            <a:avLst/>
          </a:prstGeom>
        </p:spPr>
      </p:pic>
      <p:sp>
        <p:nvSpPr>
          <p:cNvPr id="2" name="タイトル 1">
            <a:extLst>
              <a:ext uri="{FF2B5EF4-FFF2-40B4-BE49-F238E27FC236}">
                <a16:creationId xmlns:a16="http://schemas.microsoft.com/office/drawing/2014/main" id="{1F9C2E53-198B-C3DA-59BB-D9BBD3627F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ja-JP" altLang="en-US" sz="240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　全国のメソ解析</a:t>
            </a:r>
            <a:r>
              <a:rPr lang="en-US" altLang="ja-JP" sz="2400" dirty="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0-1 km</a:t>
            </a:r>
            <a:r>
              <a:rPr lang="ja-JP" altLang="en-US" sz="240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部分可降水量の変化量</a:t>
            </a:r>
            <a:r>
              <a:rPr lang="en-US" altLang="ja-JP" sz="2400" dirty="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(7/12–23)</a:t>
            </a:r>
            <a:endParaRPr kumimoji="1" lang="ja-JP" altLang="en-US" sz="2400"/>
          </a:p>
        </p:txBody>
      </p: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5B7E0CC9-0FC4-2415-89B5-1FCD9A2EB35E}"/>
              </a:ext>
            </a:extLst>
          </p:cNvPr>
          <p:cNvSpPr txBox="1"/>
          <p:nvPr/>
        </p:nvSpPr>
        <p:spPr>
          <a:xfrm>
            <a:off x="8409945" y="-664014"/>
            <a:ext cx="1201762" cy="400110"/>
          </a:xfrm>
          <a:prstGeom prst="rect">
            <a:avLst/>
          </a:prstGeom>
          <a:solidFill>
            <a:srgbClr val="FAFAFA"/>
          </a:solidFill>
          <a:ln w="19050">
            <a:solidFill>
              <a:srgbClr val="333333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ja-JP" altLang="en-US" sz="20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全量</a:t>
            </a:r>
            <a:endParaRPr lang="en-US" altLang="ja-JP" sz="20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CD01B806-748E-5208-E2C9-CC678F14780C}"/>
              </a:ext>
            </a:extLst>
          </p:cNvPr>
          <p:cNvSpPr txBox="1"/>
          <p:nvPr/>
        </p:nvSpPr>
        <p:spPr>
          <a:xfrm>
            <a:off x="1418082" y="996179"/>
            <a:ext cx="1201762" cy="400110"/>
          </a:xfrm>
          <a:prstGeom prst="rect">
            <a:avLst/>
          </a:prstGeom>
          <a:solidFill>
            <a:srgbClr val="FAFAFA"/>
          </a:solidFill>
          <a:ln w="19050">
            <a:solidFill>
              <a:srgbClr val="333333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ja-JP" sz="20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0-1 km</a:t>
            </a:r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40F5C78A-171F-F1F0-E69D-5693C9D1339D}"/>
              </a:ext>
            </a:extLst>
          </p:cNvPr>
          <p:cNvSpPr txBox="1"/>
          <p:nvPr/>
        </p:nvSpPr>
        <p:spPr>
          <a:xfrm>
            <a:off x="10504873" y="-1234672"/>
            <a:ext cx="1201762" cy="400110"/>
          </a:xfrm>
          <a:prstGeom prst="rect">
            <a:avLst/>
          </a:prstGeom>
          <a:solidFill>
            <a:srgbClr val="FAFAFA"/>
          </a:solidFill>
          <a:ln w="19050">
            <a:solidFill>
              <a:srgbClr val="333333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ja-JP" sz="20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1- km</a:t>
            </a:r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3C7726B2-2134-587B-A6BE-D6A389915218}"/>
              </a:ext>
            </a:extLst>
          </p:cNvPr>
          <p:cNvSpPr txBox="1"/>
          <p:nvPr/>
        </p:nvSpPr>
        <p:spPr>
          <a:xfrm>
            <a:off x="8013405" y="50214"/>
            <a:ext cx="3196604" cy="1077218"/>
          </a:xfrm>
          <a:prstGeom prst="rect">
            <a:avLst/>
          </a:prstGeom>
          <a:solidFill>
            <a:srgbClr val="FAFAFA"/>
          </a:solidFill>
          <a:ln w="19050">
            <a:solidFill>
              <a:srgbClr val="333333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ja-JP" altLang="en-US" sz="16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下層水蒸気の前</a:t>
            </a:r>
            <a:r>
              <a:rPr lang="en-US" altLang="ja-JP" sz="16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3</a:t>
            </a:r>
            <a:r>
              <a:rPr lang="ja-JP" altLang="en-US" sz="16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時間からの</a:t>
            </a:r>
            <a:endParaRPr lang="en-US" altLang="ja-JP" sz="16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  <a:p>
            <a:pPr algn="ctr"/>
            <a:r>
              <a:rPr lang="ja-JP" altLang="en-US" sz="16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変化量のヒートマップ</a:t>
            </a:r>
            <a:endParaRPr lang="en-US" altLang="ja-JP" sz="16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  <a:p>
            <a:pPr algn="ctr"/>
            <a:r>
              <a:rPr lang="ja-JP" altLang="en-US" sz="16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赤色ほど水蒸気量が前</a:t>
            </a:r>
            <a:r>
              <a:rPr lang="en-US" altLang="ja-JP" sz="16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3</a:t>
            </a:r>
            <a:r>
              <a:rPr lang="ja-JP" altLang="en-US" sz="16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時間から</a:t>
            </a:r>
            <a:endParaRPr lang="en-US" altLang="ja-JP" sz="16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  <a:p>
            <a:pPr algn="ctr"/>
            <a:r>
              <a:rPr lang="ja-JP" altLang="en-US" sz="16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増えたことを示す</a:t>
            </a:r>
            <a:endParaRPr lang="en-US" altLang="ja-JP" sz="16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</p:txBody>
      </p:sp>
      <p:sp>
        <p:nvSpPr>
          <p:cNvPr id="10" name="円/楕円 9">
            <a:extLst>
              <a:ext uri="{FF2B5EF4-FFF2-40B4-BE49-F238E27FC236}">
                <a16:creationId xmlns:a16="http://schemas.microsoft.com/office/drawing/2014/main" id="{F6E08A08-95B6-4B52-E118-349052CD93A9}"/>
              </a:ext>
            </a:extLst>
          </p:cNvPr>
          <p:cNvSpPr/>
          <p:nvPr/>
        </p:nvSpPr>
        <p:spPr>
          <a:xfrm>
            <a:off x="11328635" y="130027"/>
            <a:ext cx="756000" cy="612000"/>
          </a:xfrm>
          <a:prstGeom prst="ellipse">
            <a:avLst/>
          </a:prstGeom>
          <a:solidFill>
            <a:srgbClr val="3DA4B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>
              <a:solidFill>
                <a:srgbClr val="FF0000"/>
              </a:solidFill>
            </a:endParaRPr>
          </a:p>
        </p:txBody>
      </p:sp>
      <p:sp>
        <p:nvSpPr>
          <p:cNvPr id="11" name="スライド番号プレースホルダー 2">
            <a:extLst>
              <a:ext uri="{FF2B5EF4-FFF2-40B4-BE49-F238E27FC236}">
                <a16:creationId xmlns:a16="http://schemas.microsoft.com/office/drawing/2014/main" id="{796AA948-577B-57D2-5756-BC9D54E1B49B}"/>
              </a:ext>
            </a:extLst>
          </p:cNvPr>
          <p:cNvSpPr txBox="1">
            <a:spLocks/>
          </p:cNvSpPr>
          <p:nvPr/>
        </p:nvSpPr>
        <p:spPr>
          <a:xfrm>
            <a:off x="11259053" y="243300"/>
            <a:ext cx="902793" cy="345523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defPPr>
              <a:defRPr lang="ja-JP"/>
            </a:defPPr>
            <a:lvl1pPr marL="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91A08660-9241-2446-AA6F-DEE0E69BB21D}" type="slidenum">
              <a:rPr lang="ja-JP" altLang="en-US" sz="1700" smtClean="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pPr algn="ctr"/>
              <a:t>22</a:t>
            </a:fld>
            <a:r>
              <a:rPr lang="en-US" altLang="ja-JP" sz="1700" dirty="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/24</a:t>
            </a:r>
            <a:endParaRPr lang="ja-JP" altLang="en-US" sz="1700">
              <a:solidFill>
                <a:schemeClr val="bg1"/>
              </a:solidFill>
              <a:latin typeface="HGPSoeiKakugothicUB" panose="020B0900000000000000" pitchFamily="34" charset="-128"/>
              <a:ea typeface="HGPSoeiKakugothicUB" panose="020B0900000000000000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6153941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33D55FE-865C-F11C-40BB-B6FBF015CE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図 9">
            <a:extLst>
              <a:ext uri="{FF2B5EF4-FFF2-40B4-BE49-F238E27FC236}">
                <a16:creationId xmlns:a16="http://schemas.microsoft.com/office/drawing/2014/main" id="{A1177050-4F63-67FE-25DC-932EBAC4978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31088" y="1302659"/>
            <a:ext cx="8565792" cy="5139475"/>
          </a:xfrm>
          <a:prstGeom prst="rect">
            <a:avLst/>
          </a:prstGeom>
        </p:spPr>
      </p:pic>
      <p:pic>
        <p:nvPicPr>
          <p:cNvPr id="13" name="図 12">
            <a:extLst>
              <a:ext uri="{FF2B5EF4-FFF2-40B4-BE49-F238E27FC236}">
                <a16:creationId xmlns:a16="http://schemas.microsoft.com/office/drawing/2014/main" id="{0DFFECD3-82F1-374F-4166-5AF3B1EF4A1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9215" y="1302658"/>
            <a:ext cx="5139475" cy="5139475"/>
          </a:xfrm>
          <a:prstGeom prst="rect">
            <a:avLst/>
          </a:prstGeom>
        </p:spPr>
      </p:pic>
      <p:sp>
        <p:nvSpPr>
          <p:cNvPr id="2" name="タイトル 1">
            <a:extLst>
              <a:ext uri="{FF2B5EF4-FFF2-40B4-BE49-F238E27FC236}">
                <a16:creationId xmlns:a16="http://schemas.microsoft.com/office/drawing/2014/main" id="{4A4068CA-A594-C3D7-40D3-952CB02DD9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ja-JP" altLang="en-US" sz="320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　メソ解析下層水蒸気の変化と水蒸気場の様子</a:t>
            </a:r>
            <a:r>
              <a:rPr lang="en-US" altLang="ja-JP" sz="3200" dirty="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(7/23)</a:t>
            </a:r>
            <a:endParaRPr kumimoji="1" lang="ja-JP" altLang="en-US" sz="3200"/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C6FEC862-E72A-DAF8-8F68-231973A296D2}"/>
              </a:ext>
            </a:extLst>
          </p:cNvPr>
          <p:cNvSpPr txBox="1"/>
          <p:nvPr/>
        </p:nvSpPr>
        <p:spPr>
          <a:xfrm>
            <a:off x="5150209" y="6149748"/>
            <a:ext cx="3506203" cy="584775"/>
          </a:xfrm>
          <a:prstGeom prst="rect">
            <a:avLst/>
          </a:prstGeom>
          <a:solidFill>
            <a:srgbClr val="FAFAFA"/>
          </a:solidFill>
          <a:ln w="19050">
            <a:solidFill>
              <a:srgbClr val="333333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ja-JP" sz="32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(</a:t>
            </a:r>
            <a:r>
              <a:rPr lang="ja-JP" altLang="en-US" sz="32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アニメーション</a:t>
            </a:r>
            <a:r>
              <a:rPr lang="en-US" altLang="ja-JP" sz="32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)</a:t>
            </a:r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3299E223-C081-F89B-3E0B-4B7A1D8C89FB}"/>
              </a:ext>
            </a:extLst>
          </p:cNvPr>
          <p:cNvSpPr txBox="1"/>
          <p:nvPr/>
        </p:nvSpPr>
        <p:spPr>
          <a:xfrm>
            <a:off x="149215" y="5641916"/>
            <a:ext cx="4281873" cy="1015663"/>
          </a:xfrm>
          <a:prstGeom prst="rect">
            <a:avLst/>
          </a:prstGeom>
          <a:solidFill>
            <a:srgbClr val="FAFAFA"/>
          </a:solidFill>
          <a:ln w="19050">
            <a:solidFill>
              <a:srgbClr val="333333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ja-JP" altLang="en-US" sz="20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下層水蒸気の前</a:t>
            </a:r>
            <a:r>
              <a:rPr lang="en-US" altLang="ja-JP" sz="20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3</a:t>
            </a:r>
            <a:r>
              <a:rPr lang="ja-JP" altLang="en-US" sz="20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時間からの変化量</a:t>
            </a:r>
            <a:endParaRPr lang="en-US" altLang="ja-JP" sz="20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  <a:p>
            <a:pPr algn="ctr"/>
            <a:r>
              <a:rPr lang="ja-JP" altLang="en-US" sz="20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赤色ほど水蒸気量が前</a:t>
            </a:r>
            <a:r>
              <a:rPr lang="en-US" altLang="ja-JP" sz="20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3</a:t>
            </a:r>
            <a:r>
              <a:rPr lang="ja-JP" altLang="en-US" sz="20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時間から</a:t>
            </a:r>
            <a:endParaRPr lang="en-US" altLang="ja-JP" sz="20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  <a:p>
            <a:pPr algn="ctr"/>
            <a:r>
              <a:rPr lang="ja-JP" altLang="en-US" sz="20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増えたことを示す</a:t>
            </a:r>
            <a:endParaRPr lang="en-US" altLang="ja-JP" sz="20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</p:txBody>
      </p:sp>
      <p:sp>
        <p:nvSpPr>
          <p:cNvPr id="11" name="円/楕円 10">
            <a:extLst>
              <a:ext uri="{FF2B5EF4-FFF2-40B4-BE49-F238E27FC236}">
                <a16:creationId xmlns:a16="http://schemas.microsoft.com/office/drawing/2014/main" id="{07E2A841-A0E1-BFAE-CCB8-86E7956C1659}"/>
              </a:ext>
            </a:extLst>
          </p:cNvPr>
          <p:cNvSpPr/>
          <p:nvPr/>
        </p:nvSpPr>
        <p:spPr>
          <a:xfrm>
            <a:off x="11328635" y="130027"/>
            <a:ext cx="756000" cy="612000"/>
          </a:xfrm>
          <a:prstGeom prst="ellipse">
            <a:avLst/>
          </a:prstGeom>
          <a:solidFill>
            <a:srgbClr val="3DA4B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>
              <a:solidFill>
                <a:srgbClr val="FF0000"/>
              </a:solidFill>
            </a:endParaRPr>
          </a:p>
        </p:txBody>
      </p:sp>
      <p:sp>
        <p:nvSpPr>
          <p:cNvPr id="14" name="スライド番号プレースホルダー 2">
            <a:extLst>
              <a:ext uri="{FF2B5EF4-FFF2-40B4-BE49-F238E27FC236}">
                <a16:creationId xmlns:a16="http://schemas.microsoft.com/office/drawing/2014/main" id="{F48D3FAE-0E85-A764-306C-33F1D8B5CE86}"/>
              </a:ext>
            </a:extLst>
          </p:cNvPr>
          <p:cNvSpPr txBox="1">
            <a:spLocks/>
          </p:cNvSpPr>
          <p:nvPr/>
        </p:nvSpPr>
        <p:spPr>
          <a:xfrm>
            <a:off x="11259053" y="243300"/>
            <a:ext cx="902793" cy="345523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defPPr>
              <a:defRPr lang="ja-JP"/>
            </a:defPPr>
            <a:lvl1pPr marL="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91A08660-9241-2446-AA6F-DEE0E69BB21D}" type="slidenum">
              <a:rPr lang="ja-JP" altLang="en-US" sz="1700" smtClean="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pPr algn="ctr"/>
              <a:t>23</a:t>
            </a:fld>
            <a:r>
              <a:rPr lang="en-US" altLang="ja-JP" sz="1700" dirty="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/24</a:t>
            </a:r>
            <a:endParaRPr lang="ja-JP" altLang="en-US" sz="1700">
              <a:solidFill>
                <a:schemeClr val="bg1"/>
              </a:solidFill>
              <a:latin typeface="HGPSoeiKakugothicUB" panose="020B0900000000000000" pitchFamily="34" charset="-128"/>
              <a:ea typeface="HGPSoeiKakugothicUB" panose="020B0900000000000000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61677626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81248A1-415B-4ECE-CAFE-385B8A6675D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C200BD4B-7A32-5471-910D-783DCEB430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ja-JP" altLang="en-US" sz="320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　千葉</a:t>
            </a:r>
            <a:r>
              <a:rPr lang="en-US" altLang="ja-JP" sz="3200" dirty="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MAX-DOAS</a:t>
            </a:r>
            <a:r>
              <a:rPr lang="ja-JP" altLang="en-US" sz="320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の観測とメソ解析水蒸気場の様子</a:t>
            </a:r>
            <a:r>
              <a:rPr lang="en-US" altLang="ja-JP" sz="3200" dirty="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(7/23)</a:t>
            </a:r>
            <a:endParaRPr kumimoji="1" lang="ja-JP" altLang="en-US" sz="3200"/>
          </a:p>
        </p:txBody>
      </p:sp>
      <p:sp>
        <p:nvSpPr>
          <p:cNvPr id="10" name="円/楕円 9">
            <a:extLst>
              <a:ext uri="{FF2B5EF4-FFF2-40B4-BE49-F238E27FC236}">
                <a16:creationId xmlns:a16="http://schemas.microsoft.com/office/drawing/2014/main" id="{40F883AF-F67B-3C11-D65F-E3BBE7215E47}"/>
              </a:ext>
            </a:extLst>
          </p:cNvPr>
          <p:cNvSpPr/>
          <p:nvPr/>
        </p:nvSpPr>
        <p:spPr>
          <a:xfrm>
            <a:off x="11328635" y="130027"/>
            <a:ext cx="756000" cy="612000"/>
          </a:xfrm>
          <a:prstGeom prst="ellipse">
            <a:avLst/>
          </a:prstGeom>
          <a:solidFill>
            <a:srgbClr val="3DA4B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>
              <a:solidFill>
                <a:srgbClr val="FF0000"/>
              </a:solidFill>
            </a:endParaRPr>
          </a:p>
        </p:txBody>
      </p:sp>
      <p:sp>
        <p:nvSpPr>
          <p:cNvPr id="11" name="スライド番号プレースホルダー 2">
            <a:extLst>
              <a:ext uri="{FF2B5EF4-FFF2-40B4-BE49-F238E27FC236}">
                <a16:creationId xmlns:a16="http://schemas.microsoft.com/office/drawing/2014/main" id="{48835D3D-1B4A-EC14-6170-AC7E950113EE}"/>
              </a:ext>
            </a:extLst>
          </p:cNvPr>
          <p:cNvSpPr txBox="1">
            <a:spLocks/>
          </p:cNvSpPr>
          <p:nvPr/>
        </p:nvSpPr>
        <p:spPr>
          <a:xfrm>
            <a:off x="11259053" y="243300"/>
            <a:ext cx="902793" cy="345523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defPPr>
              <a:defRPr lang="ja-JP"/>
            </a:defPPr>
            <a:lvl1pPr marL="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91A08660-9241-2446-AA6F-DEE0E69BB21D}" type="slidenum">
              <a:rPr lang="ja-JP" altLang="en-US" sz="1700" smtClean="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pPr algn="ctr"/>
              <a:t>24</a:t>
            </a:fld>
            <a:r>
              <a:rPr lang="en-US" altLang="ja-JP" sz="1700" dirty="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/24</a:t>
            </a:r>
            <a:endParaRPr lang="ja-JP" altLang="en-US" sz="1700">
              <a:solidFill>
                <a:schemeClr val="bg1"/>
              </a:solidFill>
              <a:latin typeface="HGPSoeiKakugothicUB" panose="020B0900000000000000" pitchFamily="34" charset="-128"/>
              <a:ea typeface="HGPSoeiKakugothicUB" panose="020B0900000000000000" pitchFamily="34" charset="-128"/>
            </a:endParaRPr>
          </a:p>
        </p:txBody>
      </p:sp>
      <p:pic>
        <p:nvPicPr>
          <p:cNvPr id="3" name="図 2">
            <a:extLst>
              <a:ext uri="{FF2B5EF4-FFF2-40B4-BE49-F238E27FC236}">
                <a16:creationId xmlns:a16="http://schemas.microsoft.com/office/drawing/2014/main" id="{6FBCDB4E-044B-8F51-9957-4F02A3FBDE3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5999" y="1306420"/>
            <a:ext cx="7075258" cy="4245155"/>
          </a:xfrm>
          <a:prstGeom prst="rect">
            <a:avLst/>
          </a:prstGeom>
        </p:spPr>
      </p:pic>
      <p:pic>
        <p:nvPicPr>
          <p:cNvPr id="5" name="図 4">
            <a:extLst>
              <a:ext uri="{FF2B5EF4-FFF2-40B4-BE49-F238E27FC236}">
                <a16:creationId xmlns:a16="http://schemas.microsoft.com/office/drawing/2014/main" id="{C4D898DD-3CCA-9CDE-C503-99841F14CEC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1" y="1306420"/>
            <a:ext cx="7075257" cy="4719037"/>
          </a:xfrm>
          <a:prstGeom prst="rect">
            <a:avLst/>
          </a:prstGeom>
        </p:spPr>
      </p:pic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7E1EB298-BDDB-147F-6146-64932AEDEEC3}"/>
              </a:ext>
            </a:extLst>
          </p:cNvPr>
          <p:cNvSpPr txBox="1"/>
          <p:nvPr/>
        </p:nvSpPr>
        <p:spPr>
          <a:xfrm>
            <a:off x="7213098" y="5468332"/>
            <a:ext cx="3506203" cy="584775"/>
          </a:xfrm>
          <a:prstGeom prst="rect">
            <a:avLst/>
          </a:prstGeom>
          <a:solidFill>
            <a:srgbClr val="FAFAFA"/>
          </a:solidFill>
          <a:ln w="19050">
            <a:solidFill>
              <a:srgbClr val="333333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ja-JP" sz="32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(</a:t>
            </a:r>
            <a:r>
              <a:rPr lang="ja-JP" altLang="en-US" sz="32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アニメーション</a:t>
            </a:r>
            <a:r>
              <a:rPr lang="en-US" altLang="ja-JP" sz="32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)</a:t>
            </a:r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FD2AB0A9-3A3F-F0C6-40F5-24A9F4FB902E}"/>
              </a:ext>
            </a:extLst>
          </p:cNvPr>
          <p:cNvSpPr txBox="1"/>
          <p:nvPr/>
        </p:nvSpPr>
        <p:spPr>
          <a:xfrm>
            <a:off x="6243549" y="6214590"/>
            <a:ext cx="5445300" cy="400110"/>
          </a:xfrm>
          <a:prstGeom prst="rect">
            <a:avLst/>
          </a:prstGeom>
          <a:solidFill>
            <a:srgbClr val="FAFAFA"/>
          </a:solidFill>
          <a:ln w="19050">
            <a:solidFill>
              <a:srgbClr val="333333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ja-JP" altLang="en-US" sz="20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北風や南風が時間によって入り込んでいる</a:t>
            </a:r>
            <a:endParaRPr lang="en-US" altLang="ja-JP" sz="20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65568925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B78E4F3-5769-A92A-5BAF-90A76EAD803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2B358748-C905-141B-D09B-00729AEB46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ja-JP" altLang="en-US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　千葉市の</a:t>
            </a:r>
            <a:r>
              <a:rPr lang="en-US" altLang="ja-JP" dirty="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7</a:t>
            </a:r>
            <a:r>
              <a:rPr lang="ja-JP" altLang="en-US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月</a:t>
            </a:r>
            <a:r>
              <a:rPr lang="en-US" altLang="ja-JP" dirty="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23</a:t>
            </a:r>
            <a:r>
              <a:rPr lang="ja-JP" altLang="en-US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日</a:t>
            </a:r>
            <a:r>
              <a:rPr lang="en-US" altLang="ja-JP" dirty="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(</a:t>
            </a:r>
            <a:r>
              <a:rPr lang="ja-JP" altLang="en-US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木</a:t>
            </a:r>
            <a:r>
              <a:rPr lang="en-US" altLang="ja-JP" dirty="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)</a:t>
            </a:r>
            <a:r>
              <a:rPr lang="ja-JP" altLang="en-US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の天気</a:t>
            </a:r>
            <a:endParaRPr kumimoji="1" lang="ja-JP" altLang="en-US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7967578F-FE4A-2203-DEEC-4D91DB346076}"/>
              </a:ext>
            </a:extLst>
          </p:cNvPr>
          <p:cNvSpPr txBox="1"/>
          <p:nvPr/>
        </p:nvSpPr>
        <p:spPr>
          <a:xfrm>
            <a:off x="427591" y="966383"/>
            <a:ext cx="136388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4000">
                <a:solidFill>
                  <a:schemeClr val="bg1"/>
                </a:solidFill>
                <a:latin typeface="HGSSoeiKakugothicUB" panose="020B0900000000000000" pitchFamily="34" charset="-128"/>
                <a:ea typeface="HGSSoeiKakugothicUB" panose="020B0900000000000000" pitchFamily="34" charset="-128"/>
              </a:rPr>
              <a:t>目的</a:t>
            </a:r>
          </a:p>
        </p:txBody>
      </p:sp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5419B0EB-CB7C-1DCA-EC03-A908F1C533EB}"/>
              </a:ext>
            </a:extLst>
          </p:cNvPr>
          <p:cNvSpPr txBox="1"/>
          <p:nvPr/>
        </p:nvSpPr>
        <p:spPr>
          <a:xfrm>
            <a:off x="6406023" y="1204679"/>
            <a:ext cx="5120640" cy="523220"/>
          </a:xfrm>
          <a:prstGeom prst="rect">
            <a:avLst/>
          </a:prstGeom>
          <a:solidFill>
            <a:srgbClr val="FAFAFA"/>
          </a:solidFill>
          <a:ln w="19050">
            <a:solidFill>
              <a:srgbClr val="333333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ja-JP" altLang="en-US" sz="28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太平洋高気圧が非常に元気</a:t>
            </a:r>
            <a:endParaRPr lang="en-US" altLang="ja-JP" sz="28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0A9BD3B3-1706-ED5D-2EB3-11D96190A180}"/>
              </a:ext>
            </a:extLst>
          </p:cNvPr>
          <p:cNvSpPr txBox="1"/>
          <p:nvPr/>
        </p:nvSpPr>
        <p:spPr>
          <a:xfrm>
            <a:off x="7408551" y="5130101"/>
            <a:ext cx="3115584" cy="1323439"/>
          </a:xfrm>
          <a:prstGeom prst="rect">
            <a:avLst/>
          </a:prstGeom>
          <a:solidFill>
            <a:srgbClr val="FAFAFA"/>
          </a:solidFill>
          <a:ln w="19050">
            <a:solidFill>
              <a:srgbClr val="333333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ja-JP" altLang="en-US" sz="20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この夏で一番暑くなった</a:t>
            </a:r>
            <a:endParaRPr lang="en-US" altLang="ja-JP" sz="20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  <a:p>
            <a:pPr algn="ctr"/>
            <a:r>
              <a:rPr lang="ja-JP" altLang="en-US" sz="20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猛暑日</a:t>
            </a:r>
            <a:endParaRPr lang="en-US" altLang="ja-JP" sz="20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  <a:p>
            <a:pPr algn="ctr"/>
            <a:r>
              <a:rPr lang="ja-JP" altLang="en-US" sz="20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風向きが色々と変わっているところに注目</a:t>
            </a:r>
            <a:endParaRPr lang="en-US" altLang="ja-JP" sz="20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</p:txBody>
      </p:sp>
      <p:sp>
        <p:nvSpPr>
          <p:cNvPr id="10" name="円/楕円 9">
            <a:extLst>
              <a:ext uri="{FF2B5EF4-FFF2-40B4-BE49-F238E27FC236}">
                <a16:creationId xmlns:a16="http://schemas.microsoft.com/office/drawing/2014/main" id="{D4ADEFF1-7C26-DE31-7F9D-A474D644E5DC}"/>
              </a:ext>
            </a:extLst>
          </p:cNvPr>
          <p:cNvSpPr/>
          <p:nvPr/>
        </p:nvSpPr>
        <p:spPr>
          <a:xfrm>
            <a:off x="11328635" y="130027"/>
            <a:ext cx="756000" cy="612000"/>
          </a:xfrm>
          <a:prstGeom prst="ellipse">
            <a:avLst/>
          </a:prstGeom>
          <a:solidFill>
            <a:srgbClr val="3DA4B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>
              <a:solidFill>
                <a:srgbClr val="FF0000"/>
              </a:solidFill>
            </a:endParaRPr>
          </a:p>
        </p:txBody>
      </p:sp>
      <p:sp>
        <p:nvSpPr>
          <p:cNvPr id="11" name="スライド番号プレースホルダー 2">
            <a:extLst>
              <a:ext uri="{FF2B5EF4-FFF2-40B4-BE49-F238E27FC236}">
                <a16:creationId xmlns:a16="http://schemas.microsoft.com/office/drawing/2014/main" id="{84858934-D807-5121-016C-324E11016F30}"/>
              </a:ext>
            </a:extLst>
          </p:cNvPr>
          <p:cNvSpPr txBox="1">
            <a:spLocks/>
          </p:cNvSpPr>
          <p:nvPr/>
        </p:nvSpPr>
        <p:spPr>
          <a:xfrm>
            <a:off x="11259053" y="243300"/>
            <a:ext cx="902793" cy="345523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defPPr>
              <a:defRPr lang="ja-JP"/>
            </a:defPPr>
            <a:lvl1pPr marL="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91A08660-9241-2446-AA6F-DEE0E69BB21D}" type="slidenum">
              <a:rPr lang="ja-JP" altLang="en-US" sz="1700" smtClean="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pPr algn="ctr"/>
              <a:t>2</a:t>
            </a:fld>
            <a:r>
              <a:rPr lang="en-US" altLang="ja-JP" sz="1700" dirty="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/24</a:t>
            </a:r>
            <a:endParaRPr lang="ja-JP" altLang="en-US" sz="1700">
              <a:solidFill>
                <a:schemeClr val="bg1"/>
              </a:solidFill>
              <a:latin typeface="HGPSoeiKakugothicUB" panose="020B0900000000000000" pitchFamily="34" charset="-128"/>
              <a:ea typeface="HGPSoeiKakugothicUB" panose="020B0900000000000000" pitchFamily="34" charset="-128"/>
            </a:endParaRPr>
          </a:p>
        </p:txBody>
      </p:sp>
      <p:pic>
        <p:nvPicPr>
          <p:cNvPr id="14" name="図 13">
            <a:extLst>
              <a:ext uri="{FF2B5EF4-FFF2-40B4-BE49-F238E27FC236}">
                <a16:creationId xmlns:a16="http://schemas.microsoft.com/office/drawing/2014/main" id="{82BD849D-1E2E-49EE-1BF3-2804BF01138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61343" y="2000250"/>
            <a:ext cx="3810000" cy="2857500"/>
          </a:xfrm>
          <a:prstGeom prst="rect">
            <a:avLst/>
          </a:prstGeom>
        </p:spPr>
      </p:pic>
      <p:pic>
        <p:nvPicPr>
          <p:cNvPr id="4" name="図 3">
            <a:extLst>
              <a:ext uri="{FF2B5EF4-FFF2-40B4-BE49-F238E27FC236}">
                <a16:creationId xmlns:a16="http://schemas.microsoft.com/office/drawing/2014/main" id="{E2E91386-09A2-53D9-871D-8F61A39B214B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21732" r="40686"/>
          <a:stretch>
            <a:fillRect/>
          </a:stretch>
        </p:blipFill>
        <p:spPr>
          <a:xfrm>
            <a:off x="1588827" y="932329"/>
            <a:ext cx="3960609" cy="59279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842762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45FD9E1-5109-84C5-4515-CA6FF4B1FD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>
            <a:extLst>
              <a:ext uri="{FF2B5EF4-FFF2-40B4-BE49-F238E27FC236}">
                <a16:creationId xmlns:a16="http://schemas.microsoft.com/office/drawing/2014/main" id="{AB1F44C5-5EAA-ECBE-5878-F98F2567EAA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" y="932330"/>
            <a:ext cx="8921796" cy="5925670"/>
          </a:xfrm>
          <a:prstGeom prst="rect">
            <a:avLst/>
          </a:prstGeom>
        </p:spPr>
      </p:pic>
      <p:sp>
        <p:nvSpPr>
          <p:cNvPr id="2" name="タイトル 1">
            <a:extLst>
              <a:ext uri="{FF2B5EF4-FFF2-40B4-BE49-F238E27FC236}">
                <a16:creationId xmlns:a16="http://schemas.microsoft.com/office/drawing/2014/main" id="{1480D206-B80E-032C-090C-C5E64D267B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ja-JP" altLang="en-US" sz="400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　</a:t>
            </a:r>
            <a:r>
              <a:rPr lang="en-US" altLang="ja-JP" sz="4000" dirty="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MAX-DOAS</a:t>
            </a:r>
            <a:r>
              <a:rPr lang="ja-JP" altLang="en-US" sz="400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の時系列</a:t>
            </a:r>
            <a:r>
              <a:rPr lang="en-US" altLang="ja-JP" sz="4000" dirty="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(</a:t>
            </a:r>
            <a:r>
              <a:rPr lang="ja-JP" altLang="en-US" sz="400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千葉　</a:t>
            </a:r>
            <a:r>
              <a:rPr lang="en-US" altLang="ja-JP" sz="4000" dirty="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7/23)</a:t>
            </a:r>
            <a:endParaRPr kumimoji="1" lang="ja-JP" altLang="en-US" sz="4000"/>
          </a:p>
        </p:txBody>
      </p:sp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DB76FFBB-ECD8-E529-AF2D-E304E872DEA3}"/>
              </a:ext>
            </a:extLst>
          </p:cNvPr>
          <p:cNvSpPr txBox="1"/>
          <p:nvPr/>
        </p:nvSpPr>
        <p:spPr>
          <a:xfrm>
            <a:off x="8921798" y="5263952"/>
            <a:ext cx="316283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20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※</a:t>
            </a:r>
            <a:r>
              <a:rPr lang="ja-JP" altLang="en-US" sz="20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ピンクの</a:t>
            </a:r>
            <a:r>
              <a:rPr lang="en-US" altLang="ja-JP" sz="20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5</a:t>
            </a:r>
            <a:r>
              <a:rPr lang="ja-JP" altLang="en-US" sz="20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台目の</a:t>
            </a:r>
            <a:endParaRPr lang="en-US" altLang="ja-JP" sz="20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  <a:p>
            <a:pPr algn="ctr"/>
            <a:r>
              <a:rPr lang="en-US" altLang="ja-JP" sz="20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MAX-DOAS</a:t>
            </a:r>
            <a:r>
              <a:rPr lang="ja-JP" altLang="en-US" sz="20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は</a:t>
            </a:r>
            <a:endParaRPr lang="en-US" altLang="ja-JP" sz="20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  <a:p>
            <a:pPr algn="ctr"/>
            <a:r>
              <a:rPr lang="ja-JP" altLang="en-US" sz="20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千葉工大方向</a:t>
            </a:r>
            <a:endParaRPr lang="en-US" altLang="ja-JP" sz="20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0FB5AE23-E216-F990-1A25-4977E812595E}"/>
              </a:ext>
            </a:extLst>
          </p:cNvPr>
          <p:cNvSpPr txBox="1"/>
          <p:nvPr/>
        </p:nvSpPr>
        <p:spPr>
          <a:xfrm>
            <a:off x="8921798" y="2039505"/>
            <a:ext cx="3083169" cy="1200329"/>
          </a:xfrm>
          <a:prstGeom prst="rect">
            <a:avLst/>
          </a:prstGeom>
          <a:solidFill>
            <a:srgbClr val="FAFAFA"/>
          </a:solidFill>
          <a:ln w="19050">
            <a:solidFill>
              <a:srgbClr val="333333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ja-JP" altLang="en-US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千葉</a:t>
            </a:r>
            <a:r>
              <a:rPr lang="en-US" altLang="ja-JP" sz="24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 MAX-DOAS</a:t>
            </a:r>
          </a:p>
          <a:p>
            <a:pPr algn="ctr"/>
            <a:r>
              <a:rPr lang="en-US" altLang="ja-JP" sz="24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0–1 km</a:t>
            </a:r>
            <a:r>
              <a:rPr lang="ja-JP" altLang="en-US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と</a:t>
            </a:r>
            <a:r>
              <a:rPr lang="en-US" altLang="ja-JP" sz="24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0–2 km</a:t>
            </a:r>
          </a:p>
          <a:p>
            <a:pPr algn="ctr"/>
            <a:r>
              <a:rPr lang="ja-JP" altLang="en-US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部分可降水量</a:t>
            </a:r>
            <a:endParaRPr lang="en-US" altLang="ja-JP" sz="24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C0EFD40D-8A6C-FABA-26F5-15A5DB294B53}"/>
              </a:ext>
            </a:extLst>
          </p:cNvPr>
          <p:cNvSpPr txBox="1"/>
          <p:nvPr/>
        </p:nvSpPr>
        <p:spPr>
          <a:xfrm>
            <a:off x="8449357" y="3568072"/>
            <a:ext cx="3555610" cy="830997"/>
          </a:xfrm>
          <a:prstGeom prst="rect">
            <a:avLst/>
          </a:prstGeom>
          <a:solidFill>
            <a:srgbClr val="FAFAFA"/>
          </a:solidFill>
          <a:ln w="19050">
            <a:solidFill>
              <a:srgbClr val="333333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ja-JP" altLang="en-US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昼頃に少し飛んでいる</a:t>
            </a:r>
            <a:endParaRPr lang="en-US" altLang="ja-JP" sz="24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  <a:p>
            <a:pPr algn="ctr"/>
            <a:r>
              <a:rPr lang="ja-JP" altLang="en-US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値がある</a:t>
            </a:r>
            <a:endParaRPr lang="en-US" altLang="ja-JP" sz="24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</p:txBody>
      </p:sp>
      <p:sp>
        <p:nvSpPr>
          <p:cNvPr id="11" name="円/楕円 10">
            <a:extLst>
              <a:ext uri="{FF2B5EF4-FFF2-40B4-BE49-F238E27FC236}">
                <a16:creationId xmlns:a16="http://schemas.microsoft.com/office/drawing/2014/main" id="{823BA0D8-A051-8D50-D72C-94FD32517FB0}"/>
              </a:ext>
            </a:extLst>
          </p:cNvPr>
          <p:cNvSpPr/>
          <p:nvPr/>
        </p:nvSpPr>
        <p:spPr>
          <a:xfrm>
            <a:off x="3800446" y="3983571"/>
            <a:ext cx="1265589" cy="1280381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rgbClr val="FF0000"/>
              </a:solidFill>
            </a:endParaRPr>
          </a:p>
        </p:txBody>
      </p:sp>
      <p:sp>
        <p:nvSpPr>
          <p:cNvPr id="5" name="円/楕円 4">
            <a:extLst>
              <a:ext uri="{FF2B5EF4-FFF2-40B4-BE49-F238E27FC236}">
                <a16:creationId xmlns:a16="http://schemas.microsoft.com/office/drawing/2014/main" id="{67E2E3DB-9FA9-0961-0EC9-CA68BA2FCD96}"/>
              </a:ext>
            </a:extLst>
          </p:cNvPr>
          <p:cNvSpPr/>
          <p:nvPr/>
        </p:nvSpPr>
        <p:spPr>
          <a:xfrm>
            <a:off x="11328635" y="130027"/>
            <a:ext cx="756000" cy="612000"/>
          </a:xfrm>
          <a:prstGeom prst="ellipse">
            <a:avLst/>
          </a:prstGeom>
          <a:solidFill>
            <a:srgbClr val="3DA4B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>
              <a:solidFill>
                <a:srgbClr val="FF0000"/>
              </a:solidFill>
            </a:endParaRPr>
          </a:p>
        </p:txBody>
      </p:sp>
      <p:sp>
        <p:nvSpPr>
          <p:cNvPr id="8" name="スライド番号プレースホルダー 2">
            <a:extLst>
              <a:ext uri="{FF2B5EF4-FFF2-40B4-BE49-F238E27FC236}">
                <a16:creationId xmlns:a16="http://schemas.microsoft.com/office/drawing/2014/main" id="{52DB9908-BF8B-4551-3E8F-966308730957}"/>
              </a:ext>
            </a:extLst>
          </p:cNvPr>
          <p:cNvSpPr txBox="1">
            <a:spLocks/>
          </p:cNvSpPr>
          <p:nvPr/>
        </p:nvSpPr>
        <p:spPr>
          <a:xfrm>
            <a:off x="11259053" y="243300"/>
            <a:ext cx="902793" cy="345523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defPPr>
              <a:defRPr lang="ja-JP"/>
            </a:defPPr>
            <a:lvl1pPr marL="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91A08660-9241-2446-AA6F-DEE0E69BB21D}" type="slidenum">
              <a:rPr lang="ja-JP" altLang="en-US" sz="1700" smtClean="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pPr algn="ctr"/>
              <a:t>3</a:t>
            </a:fld>
            <a:r>
              <a:rPr lang="en-US" altLang="ja-JP" sz="1700" dirty="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/24</a:t>
            </a:r>
            <a:endParaRPr lang="ja-JP" altLang="en-US" sz="1700">
              <a:solidFill>
                <a:schemeClr val="bg1"/>
              </a:solidFill>
              <a:latin typeface="HGPSoeiKakugothicUB" panose="020B0900000000000000" pitchFamily="34" charset="-128"/>
              <a:ea typeface="HGPSoeiKakugothicUB" panose="020B0900000000000000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80755216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1F73234-B314-F0D2-ABB8-522D6594BE5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>
            <a:extLst>
              <a:ext uri="{FF2B5EF4-FFF2-40B4-BE49-F238E27FC236}">
                <a16:creationId xmlns:a16="http://schemas.microsoft.com/office/drawing/2014/main" id="{D23D986E-5C7D-D91B-F53C-4AA0AC7E1E8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932329"/>
            <a:ext cx="8921798" cy="5925671"/>
          </a:xfrm>
          <a:prstGeom prst="rect">
            <a:avLst/>
          </a:prstGeom>
        </p:spPr>
      </p:pic>
      <p:sp>
        <p:nvSpPr>
          <p:cNvPr id="2" name="タイトル 1">
            <a:extLst>
              <a:ext uri="{FF2B5EF4-FFF2-40B4-BE49-F238E27FC236}">
                <a16:creationId xmlns:a16="http://schemas.microsoft.com/office/drawing/2014/main" id="{A954F6B5-ECF5-2A54-E4D8-D29457D13E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ja-JP" altLang="en-US" sz="400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　</a:t>
            </a:r>
            <a:r>
              <a:rPr lang="en-US" altLang="ja-JP" sz="4000" dirty="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MAX-DOAS</a:t>
            </a:r>
            <a:r>
              <a:rPr lang="ja-JP" altLang="en-US" sz="400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の時系列 エラーバー有</a:t>
            </a:r>
            <a:r>
              <a:rPr lang="en-US" altLang="ja-JP" sz="4000" dirty="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(</a:t>
            </a:r>
            <a:r>
              <a:rPr lang="ja-JP" altLang="en-US" sz="400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千葉　</a:t>
            </a:r>
            <a:r>
              <a:rPr lang="en-US" altLang="ja-JP" sz="4000" dirty="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7/23)</a:t>
            </a:r>
            <a:endParaRPr kumimoji="1" lang="ja-JP" altLang="en-US" sz="4000"/>
          </a:p>
        </p:txBody>
      </p:sp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EC7890A2-A784-3295-7A41-E367FBE29B0D}"/>
              </a:ext>
            </a:extLst>
          </p:cNvPr>
          <p:cNvSpPr txBox="1"/>
          <p:nvPr/>
        </p:nvSpPr>
        <p:spPr>
          <a:xfrm>
            <a:off x="8921798" y="5263952"/>
            <a:ext cx="316283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20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※</a:t>
            </a:r>
            <a:r>
              <a:rPr lang="ja-JP" altLang="en-US" sz="20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ピンクの</a:t>
            </a:r>
            <a:r>
              <a:rPr lang="en-US" altLang="ja-JP" sz="20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5</a:t>
            </a:r>
            <a:r>
              <a:rPr lang="ja-JP" altLang="en-US" sz="20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台目の</a:t>
            </a:r>
            <a:endParaRPr lang="en-US" altLang="ja-JP" sz="20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  <a:p>
            <a:pPr algn="ctr"/>
            <a:r>
              <a:rPr lang="en-US" altLang="ja-JP" sz="20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MAX-DOAS</a:t>
            </a:r>
            <a:r>
              <a:rPr lang="ja-JP" altLang="en-US" sz="20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は</a:t>
            </a:r>
            <a:endParaRPr lang="en-US" altLang="ja-JP" sz="20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  <a:p>
            <a:pPr algn="ctr"/>
            <a:r>
              <a:rPr lang="ja-JP" altLang="en-US" sz="20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千葉工大方向</a:t>
            </a:r>
            <a:endParaRPr lang="en-US" altLang="ja-JP" sz="20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558F3AA1-A4C2-ADF2-1A18-AE15A9B3D9A9}"/>
              </a:ext>
            </a:extLst>
          </p:cNvPr>
          <p:cNvSpPr txBox="1"/>
          <p:nvPr/>
        </p:nvSpPr>
        <p:spPr>
          <a:xfrm>
            <a:off x="8921798" y="2039505"/>
            <a:ext cx="3083169" cy="1200329"/>
          </a:xfrm>
          <a:prstGeom prst="rect">
            <a:avLst/>
          </a:prstGeom>
          <a:solidFill>
            <a:srgbClr val="FAFAFA"/>
          </a:solidFill>
          <a:ln w="19050">
            <a:solidFill>
              <a:srgbClr val="333333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ja-JP" altLang="en-US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千葉</a:t>
            </a:r>
            <a:r>
              <a:rPr lang="en-US" altLang="ja-JP" sz="24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 MAX-DOAS</a:t>
            </a:r>
          </a:p>
          <a:p>
            <a:pPr algn="ctr"/>
            <a:r>
              <a:rPr lang="en-US" altLang="ja-JP" sz="24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0–1 km</a:t>
            </a:r>
            <a:r>
              <a:rPr lang="ja-JP" altLang="en-US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と</a:t>
            </a:r>
            <a:r>
              <a:rPr lang="en-US" altLang="ja-JP" sz="24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0–2 km</a:t>
            </a:r>
          </a:p>
          <a:p>
            <a:pPr algn="ctr"/>
            <a:r>
              <a:rPr lang="ja-JP" altLang="en-US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部分可降水量</a:t>
            </a:r>
            <a:endParaRPr lang="en-US" altLang="ja-JP" sz="24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F12989DF-0F1B-48FD-C152-D74997ADF06A}"/>
              </a:ext>
            </a:extLst>
          </p:cNvPr>
          <p:cNvSpPr txBox="1"/>
          <p:nvPr/>
        </p:nvSpPr>
        <p:spPr>
          <a:xfrm>
            <a:off x="6941085" y="3533692"/>
            <a:ext cx="5143550" cy="830997"/>
          </a:xfrm>
          <a:prstGeom prst="rect">
            <a:avLst/>
          </a:prstGeom>
          <a:solidFill>
            <a:srgbClr val="FAFAFA"/>
          </a:solidFill>
          <a:ln w="19050">
            <a:solidFill>
              <a:srgbClr val="333333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ja-JP" sz="24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12</a:t>
            </a:r>
            <a:r>
              <a:rPr lang="ja-JP" altLang="en-US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時の西が急に高くなっているがその後データがない状態に</a:t>
            </a:r>
            <a:endParaRPr lang="en-US" altLang="ja-JP" sz="24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</p:txBody>
      </p:sp>
      <p:sp>
        <p:nvSpPr>
          <p:cNvPr id="11" name="円/楕円 10">
            <a:extLst>
              <a:ext uri="{FF2B5EF4-FFF2-40B4-BE49-F238E27FC236}">
                <a16:creationId xmlns:a16="http://schemas.microsoft.com/office/drawing/2014/main" id="{4F23F664-EFBF-E13B-3560-5156E672BB03}"/>
              </a:ext>
            </a:extLst>
          </p:cNvPr>
          <p:cNvSpPr/>
          <p:nvPr/>
        </p:nvSpPr>
        <p:spPr>
          <a:xfrm>
            <a:off x="5950041" y="-566771"/>
            <a:ext cx="450942" cy="444311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rgbClr val="FF0000"/>
              </a:solidFill>
            </a:endParaRPr>
          </a:p>
        </p:txBody>
      </p:sp>
      <p:sp>
        <p:nvSpPr>
          <p:cNvPr id="5" name="円/楕円 4">
            <a:extLst>
              <a:ext uri="{FF2B5EF4-FFF2-40B4-BE49-F238E27FC236}">
                <a16:creationId xmlns:a16="http://schemas.microsoft.com/office/drawing/2014/main" id="{8043CC5C-6DA3-3C7E-E208-393A5D505A70}"/>
              </a:ext>
            </a:extLst>
          </p:cNvPr>
          <p:cNvSpPr/>
          <p:nvPr/>
        </p:nvSpPr>
        <p:spPr>
          <a:xfrm>
            <a:off x="11328635" y="130027"/>
            <a:ext cx="756000" cy="612000"/>
          </a:xfrm>
          <a:prstGeom prst="ellipse">
            <a:avLst/>
          </a:prstGeom>
          <a:solidFill>
            <a:srgbClr val="3DA4B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>
              <a:solidFill>
                <a:srgbClr val="FF0000"/>
              </a:solidFill>
            </a:endParaRPr>
          </a:p>
        </p:txBody>
      </p:sp>
      <p:sp>
        <p:nvSpPr>
          <p:cNvPr id="8" name="スライド番号プレースホルダー 2">
            <a:extLst>
              <a:ext uri="{FF2B5EF4-FFF2-40B4-BE49-F238E27FC236}">
                <a16:creationId xmlns:a16="http://schemas.microsoft.com/office/drawing/2014/main" id="{33E7F00E-DA63-1DD1-1CB5-2445D4C73F0B}"/>
              </a:ext>
            </a:extLst>
          </p:cNvPr>
          <p:cNvSpPr txBox="1">
            <a:spLocks/>
          </p:cNvSpPr>
          <p:nvPr/>
        </p:nvSpPr>
        <p:spPr>
          <a:xfrm>
            <a:off x="11259053" y="243300"/>
            <a:ext cx="902793" cy="345523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defPPr>
              <a:defRPr lang="ja-JP"/>
            </a:defPPr>
            <a:lvl1pPr marL="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91A08660-9241-2446-AA6F-DEE0E69BB21D}" type="slidenum">
              <a:rPr lang="ja-JP" altLang="en-US" sz="1700" smtClean="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pPr algn="ctr"/>
              <a:t>4</a:t>
            </a:fld>
            <a:r>
              <a:rPr lang="en-US" altLang="ja-JP" sz="1700" dirty="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/24</a:t>
            </a:r>
            <a:endParaRPr lang="ja-JP" altLang="en-US" sz="1700">
              <a:solidFill>
                <a:schemeClr val="bg1"/>
              </a:solidFill>
              <a:latin typeface="HGPSoeiKakugothicUB" panose="020B0900000000000000" pitchFamily="34" charset="-128"/>
              <a:ea typeface="HGPSoeiKakugothicUB" panose="020B0900000000000000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64117961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B12F492-E855-0B57-0705-81CB4CDFCC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BE8B0452-3E24-CDCE-E7D3-84C561614B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ja-JP" altLang="en-US" sz="400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　</a:t>
            </a:r>
            <a:r>
              <a:rPr lang="en-US" altLang="ja-JP" sz="4000" dirty="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MAX-DOAS</a:t>
            </a:r>
            <a:r>
              <a:rPr lang="ja-JP" altLang="en-US" sz="400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の時系列</a:t>
            </a:r>
            <a:r>
              <a:rPr lang="en-US" altLang="ja-JP" sz="4000" dirty="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(</a:t>
            </a:r>
            <a:r>
              <a:rPr lang="ja-JP" altLang="en-US" sz="400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千葉</a:t>
            </a:r>
            <a:r>
              <a:rPr lang="en-US" altLang="ja-JP" sz="4000" dirty="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 7/12–23)</a:t>
            </a:r>
            <a:endParaRPr kumimoji="1" lang="ja-JP" altLang="en-US" sz="4000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4A48EFC9-3029-C856-5891-889D2DCD2C76}"/>
              </a:ext>
            </a:extLst>
          </p:cNvPr>
          <p:cNvSpPr txBox="1"/>
          <p:nvPr/>
        </p:nvSpPr>
        <p:spPr>
          <a:xfrm>
            <a:off x="8207318" y="4177113"/>
            <a:ext cx="399789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22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水蒸気濃度は右肩上がり</a:t>
            </a:r>
            <a:endParaRPr lang="en-US" altLang="ja-JP" sz="22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  <a:p>
            <a:pPr algn="ctr"/>
            <a:r>
              <a:rPr lang="ja-JP" altLang="en-US" sz="22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しているように見える</a:t>
            </a:r>
            <a:endParaRPr lang="en-US" altLang="ja-JP" sz="22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80882153-9300-A8D3-EB05-690175E1A8B3}"/>
              </a:ext>
            </a:extLst>
          </p:cNvPr>
          <p:cNvSpPr txBox="1"/>
          <p:nvPr/>
        </p:nvSpPr>
        <p:spPr>
          <a:xfrm>
            <a:off x="8715700" y="1572891"/>
            <a:ext cx="3083169" cy="1569660"/>
          </a:xfrm>
          <a:prstGeom prst="rect">
            <a:avLst/>
          </a:prstGeom>
          <a:solidFill>
            <a:srgbClr val="FAFAFA"/>
          </a:solidFill>
          <a:ln w="19050">
            <a:solidFill>
              <a:srgbClr val="333333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ja-JP" altLang="en-US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千葉</a:t>
            </a:r>
            <a:r>
              <a:rPr lang="en-US" altLang="ja-JP" sz="24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 MAX-DOAS</a:t>
            </a:r>
          </a:p>
          <a:p>
            <a:pPr algn="ctr"/>
            <a:r>
              <a:rPr lang="en-US" altLang="ja-JP" sz="24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0–1 km</a:t>
            </a:r>
            <a:r>
              <a:rPr lang="ja-JP" altLang="en-US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と</a:t>
            </a:r>
            <a:r>
              <a:rPr lang="en-US" altLang="ja-JP" sz="24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0–2 km</a:t>
            </a:r>
          </a:p>
          <a:p>
            <a:pPr algn="ctr"/>
            <a:r>
              <a:rPr lang="ja-JP" altLang="en-US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部分可降水量</a:t>
            </a:r>
            <a:endParaRPr lang="en-US" altLang="ja-JP" sz="24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  <a:p>
            <a:pPr algn="ctr"/>
            <a:r>
              <a:rPr lang="en-US" altLang="ja-JP" sz="24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11</a:t>
            </a:r>
            <a:r>
              <a:rPr lang="ja-JP" altLang="en-US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日間の時系列</a:t>
            </a:r>
            <a:endParaRPr lang="en-US" altLang="ja-JP" sz="24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</p:txBody>
      </p:sp>
      <p:sp>
        <p:nvSpPr>
          <p:cNvPr id="8" name="円/楕円 7">
            <a:extLst>
              <a:ext uri="{FF2B5EF4-FFF2-40B4-BE49-F238E27FC236}">
                <a16:creationId xmlns:a16="http://schemas.microsoft.com/office/drawing/2014/main" id="{DF008993-D597-0EB4-1076-5AC0CD3BF802}"/>
              </a:ext>
            </a:extLst>
          </p:cNvPr>
          <p:cNvSpPr/>
          <p:nvPr/>
        </p:nvSpPr>
        <p:spPr>
          <a:xfrm>
            <a:off x="11328635" y="130027"/>
            <a:ext cx="756000" cy="612000"/>
          </a:xfrm>
          <a:prstGeom prst="ellipse">
            <a:avLst/>
          </a:prstGeom>
          <a:solidFill>
            <a:srgbClr val="3DA4B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>
              <a:solidFill>
                <a:srgbClr val="FF0000"/>
              </a:solidFill>
            </a:endParaRPr>
          </a:p>
        </p:txBody>
      </p:sp>
      <p:sp>
        <p:nvSpPr>
          <p:cNvPr id="10" name="スライド番号プレースホルダー 2">
            <a:extLst>
              <a:ext uri="{FF2B5EF4-FFF2-40B4-BE49-F238E27FC236}">
                <a16:creationId xmlns:a16="http://schemas.microsoft.com/office/drawing/2014/main" id="{0BDC4F86-D15B-4004-1D83-4BA62B7FEEFB}"/>
              </a:ext>
            </a:extLst>
          </p:cNvPr>
          <p:cNvSpPr txBox="1">
            <a:spLocks/>
          </p:cNvSpPr>
          <p:nvPr/>
        </p:nvSpPr>
        <p:spPr>
          <a:xfrm>
            <a:off x="11259053" y="243300"/>
            <a:ext cx="902793" cy="345523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defPPr>
              <a:defRPr lang="ja-JP"/>
            </a:defPPr>
            <a:lvl1pPr marL="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91A08660-9241-2446-AA6F-DEE0E69BB21D}" type="slidenum">
              <a:rPr lang="ja-JP" altLang="en-US" sz="1700" smtClean="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pPr algn="ctr"/>
              <a:t>5</a:t>
            </a:fld>
            <a:r>
              <a:rPr lang="en-US" altLang="ja-JP" sz="1700" dirty="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/24</a:t>
            </a:r>
            <a:endParaRPr lang="ja-JP" altLang="en-US" sz="1700">
              <a:solidFill>
                <a:schemeClr val="bg1"/>
              </a:solidFill>
              <a:latin typeface="HGPSoeiKakugothicUB" panose="020B0900000000000000" pitchFamily="34" charset="-128"/>
              <a:ea typeface="HGPSoeiKakugothicUB" panose="020B0900000000000000" pitchFamily="34" charset="-128"/>
            </a:endParaRPr>
          </a:p>
        </p:txBody>
      </p:sp>
      <p:pic>
        <p:nvPicPr>
          <p:cNvPr id="3" name="図 2">
            <a:extLst>
              <a:ext uri="{FF2B5EF4-FFF2-40B4-BE49-F238E27FC236}">
                <a16:creationId xmlns:a16="http://schemas.microsoft.com/office/drawing/2014/main" id="{13DCECC5-A591-DCA0-18A9-5D9FDB0912A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" y="932329"/>
            <a:ext cx="8322570" cy="59256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432717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E46CBAB-4055-8031-091D-B04EBC5EF0E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21336E61-C7C0-0825-3BFE-AE8AC736E1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ja-JP" altLang="en-US" sz="360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　</a:t>
            </a:r>
            <a:r>
              <a:rPr lang="en-US" altLang="ja-JP" sz="3600" dirty="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MAX-DOAS</a:t>
            </a:r>
            <a:r>
              <a:rPr lang="ja-JP" altLang="en-US" sz="360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の時系列</a:t>
            </a:r>
            <a:r>
              <a:rPr lang="en-US" altLang="ja-JP" sz="3600" dirty="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 </a:t>
            </a:r>
            <a:r>
              <a:rPr lang="ja-JP" altLang="en-US" sz="360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エラーバー有</a:t>
            </a:r>
            <a:r>
              <a:rPr lang="en-US" altLang="ja-JP" sz="3600" dirty="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(</a:t>
            </a:r>
            <a:r>
              <a:rPr lang="ja-JP" altLang="en-US" sz="360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千葉</a:t>
            </a:r>
            <a:r>
              <a:rPr lang="en-US" altLang="ja-JP" sz="3600" dirty="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 7/12–23)</a:t>
            </a:r>
            <a:endParaRPr kumimoji="1" lang="ja-JP" altLang="en-US" sz="3600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37FC0696-C294-5C6C-A182-81BC944C936B}"/>
              </a:ext>
            </a:extLst>
          </p:cNvPr>
          <p:cNvSpPr txBox="1"/>
          <p:nvPr/>
        </p:nvSpPr>
        <p:spPr>
          <a:xfrm>
            <a:off x="8715700" y="1572891"/>
            <a:ext cx="3083169" cy="1569660"/>
          </a:xfrm>
          <a:prstGeom prst="rect">
            <a:avLst/>
          </a:prstGeom>
          <a:solidFill>
            <a:srgbClr val="FAFAFA"/>
          </a:solidFill>
          <a:ln w="19050">
            <a:solidFill>
              <a:srgbClr val="333333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ja-JP" altLang="en-US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千葉</a:t>
            </a:r>
            <a:r>
              <a:rPr lang="en-US" altLang="ja-JP" sz="24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 MAX-DOAS</a:t>
            </a:r>
          </a:p>
          <a:p>
            <a:pPr algn="ctr"/>
            <a:r>
              <a:rPr lang="en-US" altLang="ja-JP" sz="24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0–1 km</a:t>
            </a:r>
            <a:r>
              <a:rPr lang="ja-JP" altLang="en-US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と</a:t>
            </a:r>
            <a:r>
              <a:rPr lang="en-US" altLang="ja-JP" sz="24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0–2 km</a:t>
            </a:r>
          </a:p>
          <a:p>
            <a:pPr algn="ctr"/>
            <a:r>
              <a:rPr lang="ja-JP" altLang="en-US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部分可降水量</a:t>
            </a:r>
            <a:endParaRPr lang="en-US" altLang="ja-JP" sz="24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  <a:p>
            <a:pPr algn="ctr"/>
            <a:r>
              <a:rPr lang="en-US" altLang="ja-JP" sz="24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12</a:t>
            </a:r>
            <a:r>
              <a:rPr lang="ja-JP" altLang="en-US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日間の時系列</a:t>
            </a:r>
            <a:endParaRPr lang="en-US" altLang="ja-JP" sz="24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</p:txBody>
      </p:sp>
      <p:sp>
        <p:nvSpPr>
          <p:cNvPr id="8" name="円/楕円 7">
            <a:extLst>
              <a:ext uri="{FF2B5EF4-FFF2-40B4-BE49-F238E27FC236}">
                <a16:creationId xmlns:a16="http://schemas.microsoft.com/office/drawing/2014/main" id="{4E37E16E-CE1F-9A12-91DD-EF300F4D6022}"/>
              </a:ext>
            </a:extLst>
          </p:cNvPr>
          <p:cNvSpPr/>
          <p:nvPr/>
        </p:nvSpPr>
        <p:spPr>
          <a:xfrm>
            <a:off x="11328635" y="130027"/>
            <a:ext cx="756000" cy="612000"/>
          </a:xfrm>
          <a:prstGeom prst="ellipse">
            <a:avLst/>
          </a:prstGeom>
          <a:solidFill>
            <a:srgbClr val="3DA4B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>
              <a:solidFill>
                <a:srgbClr val="FF0000"/>
              </a:solidFill>
            </a:endParaRPr>
          </a:p>
        </p:txBody>
      </p:sp>
      <p:sp>
        <p:nvSpPr>
          <p:cNvPr id="10" name="スライド番号プレースホルダー 2">
            <a:extLst>
              <a:ext uri="{FF2B5EF4-FFF2-40B4-BE49-F238E27FC236}">
                <a16:creationId xmlns:a16="http://schemas.microsoft.com/office/drawing/2014/main" id="{AF6C7632-778C-86FE-B16B-6037B06CD3EB}"/>
              </a:ext>
            </a:extLst>
          </p:cNvPr>
          <p:cNvSpPr txBox="1">
            <a:spLocks/>
          </p:cNvSpPr>
          <p:nvPr/>
        </p:nvSpPr>
        <p:spPr>
          <a:xfrm>
            <a:off x="11259053" y="243300"/>
            <a:ext cx="902793" cy="345523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defPPr>
              <a:defRPr lang="ja-JP"/>
            </a:defPPr>
            <a:lvl1pPr marL="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91A08660-9241-2446-AA6F-DEE0E69BB21D}" type="slidenum">
              <a:rPr lang="ja-JP" altLang="en-US" sz="1700" smtClean="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pPr algn="ctr"/>
              <a:t>6</a:t>
            </a:fld>
            <a:r>
              <a:rPr lang="en-US" altLang="ja-JP" sz="1700" dirty="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/24</a:t>
            </a:r>
            <a:endParaRPr lang="ja-JP" altLang="en-US" sz="1700">
              <a:solidFill>
                <a:schemeClr val="bg1"/>
              </a:solidFill>
              <a:latin typeface="HGPSoeiKakugothicUB" panose="020B0900000000000000" pitchFamily="34" charset="-128"/>
              <a:ea typeface="HGPSoeiKakugothicUB" panose="020B0900000000000000" pitchFamily="34" charset="-128"/>
            </a:endParaRPr>
          </a:p>
        </p:txBody>
      </p:sp>
      <p:pic>
        <p:nvPicPr>
          <p:cNvPr id="4" name="図 3">
            <a:extLst>
              <a:ext uri="{FF2B5EF4-FFF2-40B4-BE49-F238E27FC236}">
                <a16:creationId xmlns:a16="http://schemas.microsoft.com/office/drawing/2014/main" id="{C7086825-37EE-AAE3-CCB4-3B9EAD403DA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" y="932329"/>
            <a:ext cx="8322571" cy="59256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087233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F0AB84-65CB-F3FC-3D1E-6D66C6F3531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図 4">
            <a:extLst>
              <a:ext uri="{FF2B5EF4-FFF2-40B4-BE49-F238E27FC236}">
                <a16:creationId xmlns:a16="http://schemas.microsoft.com/office/drawing/2014/main" id="{9D83D4AE-02BA-F9E8-A1A1-0615C8F036F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936643"/>
            <a:ext cx="9342190" cy="5925670"/>
          </a:xfrm>
          <a:prstGeom prst="rect">
            <a:avLst/>
          </a:prstGeom>
        </p:spPr>
      </p:pic>
      <p:sp>
        <p:nvSpPr>
          <p:cNvPr id="2" name="タイトル 1">
            <a:extLst>
              <a:ext uri="{FF2B5EF4-FFF2-40B4-BE49-F238E27FC236}">
                <a16:creationId xmlns:a16="http://schemas.microsoft.com/office/drawing/2014/main" id="{6B8F414A-E6C3-9541-FBF6-706BACDC01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ja-JP" altLang="en-US" sz="360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　</a:t>
            </a:r>
            <a:r>
              <a:rPr lang="en-US" altLang="ja-JP" sz="3600" dirty="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MAX-DOAS</a:t>
            </a:r>
            <a:r>
              <a:rPr lang="ja-JP" altLang="en-US" sz="360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の水平方向の値の変動</a:t>
            </a:r>
            <a:r>
              <a:rPr lang="en-US" altLang="ja-JP" sz="3600" dirty="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(</a:t>
            </a:r>
            <a:r>
              <a:rPr lang="ja-JP" altLang="en-US" sz="360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千葉　</a:t>
            </a:r>
            <a:r>
              <a:rPr lang="en-US" altLang="ja-JP" sz="3600" dirty="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7/23)</a:t>
            </a:r>
            <a:endParaRPr kumimoji="1" lang="ja-JP" altLang="en-US" sz="3600"/>
          </a:p>
        </p:txBody>
      </p:sp>
      <p:sp>
        <p:nvSpPr>
          <p:cNvPr id="14" name="テキスト ボックス 13">
            <a:extLst>
              <a:ext uri="{FF2B5EF4-FFF2-40B4-BE49-F238E27FC236}">
                <a16:creationId xmlns:a16="http://schemas.microsoft.com/office/drawing/2014/main" id="{EC524110-CE6B-B19A-6900-6DC79CE4945B}"/>
              </a:ext>
            </a:extLst>
          </p:cNvPr>
          <p:cNvSpPr txBox="1"/>
          <p:nvPr/>
        </p:nvSpPr>
        <p:spPr>
          <a:xfrm>
            <a:off x="7424936" y="2741003"/>
            <a:ext cx="4659699" cy="2308324"/>
          </a:xfrm>
          <a:prstGeom prst="rect">
            <a:avLst/>
          </a:prstGeom>
          <a:solidFill>
            <a:srgbClr val="FAFAFA"/>
          </a:solidFill>
          <a:ln w="19050">
            <a:solidFill>
              <a:srgbClr val="333333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ja-JP" altLang="en-US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各方向の</a:t>
            </a:r>
            <a:r>
              <a:rPr lang="en-US" altLang="ja-JP" sz="24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1</a:t>
            </a:r>
            <a:r>
              <a:rPr lang="ja-JP" altLang="en-US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時間平均を計算し</a:t>
            </a:r>
            <a:endParaRPr lang="en-US" altLang="ja-JP" sz="24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  <a:p>
            <a:pPr algn="ctr"/>
            <a:r>
              <a:rPr lang="ja-JP" altLang="en-US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各時間の最大値と最小値の範囲</a:t>
            </a:r>
            <a:endParaRPr lang="en-US" altLang="ja-JP" sz="24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  <a:p>
            <a:pPr algn="ctr"/>
            <a:r>
              <a:rPr lang="en-US" altLang="ja-JP" sz="24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(</a:t>
            </a:r>
            <a:r>
              <a:rPr lang="ja-JP" altLang="en-US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灰色の領域</a:t>
            </a:r>
            <a:r>
              <a:rPr lang="en-US" altLang="ja-JP" sz="24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)</a:t>
            </a:r>
          </a:p>
          <a:p>
            <a:pPr algn="ctr"/>
            <a:r>
              <a:rPr lang="ja-JP" altLang="en-US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各時間の</a:t>
            </a:r>
            <a:r>
              <a:rPr lang="en-US" altLang="ja-JP" sz="24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4</a:t>
            </a:r>
            <a:r>
              <a:rPr lang="ja-JP" altLang="en-US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方向の平均</a:t>
            </a:r>
            <a:r>
              <a:rPr lang="en-US" altLang="ja-JP" sz="24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(</a:t>
            </a:r>
            <a:r>
              <a:rPr lang="ja-JP" altLang="en-US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青線</a:t>
            </a:r>
            <a:r>
              <a:rPr lang="en-US" altLang="ja-JP" sz="24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)</a:t>
            </a:r>
          </a:p>
          <a:p>
            <a:pPr algn="ctr"/>
            <a:r>
              <a:rPr lang="ja-JP" altLang="en-US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最大値と最小値の差</a:t>
            </a:r>
            <a:r>
              <a:rPr lang="en-US" altLang="ja-JP" sz="24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(</a:t>
            </a:r>
            <a:r>
              <a:rPr lang="ja-JP" altLang="en-US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紫線</a:t>
            </a:r>
            <a:r>
              <a:rPr lang="en-US" altLang="ja-JP" sz="24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)</a:t>
            </a:r>
          </a:p>
          <a:p>
            <a:pPr algn="ctr"/>
            <a:r>
              <a:rPr lang="ja-JP" altLang="en-US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をグラフにした</a:t>
            </a:r>
            <a:endParaRPr lang="en-US" altLang="ja-JP" sz="24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</p:txBody>
      </p: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B37D211B-36D7-B6C2-DE0C-8FE8BB25DB1E}"/>
              </a:ext>
            </a:extLst>
          </p:cNvPr>
          <p:cNvSpPr txBox="1"/>
          <p:nvPr/>
        </p:nvSpPr>
        <p:spPr>
          <a:xfrm>
            <a:off x="7424935" y="5390148"/>
            <a:ext cx="4659699" cy="400110"/>
          </a:xfrm>
          <a:prstGeom prst="rect">
            <a:avLst/>
          </a:prstGeom>
          <a:solidFill>
            <a:srgbClr val="FAFAFA"/>
          </a:solidFill>
          <a:ln w="19050">
            <a:solidFill>
              <a:srgbClr val="333333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ja-JP" altLang="en-US" sz="20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やはり</a:t>
            </a:r>
            <a:r>
              <a:rPr lang="en-US" altLang="ja-JP" sz="20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12</a:t>
            </a:r>
            <a:r>
              <a:rPr lang="ja-JP" altLang="en-US" sz="20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時での方向の差が大きい</a:t>
            </a:r>
            <a:endParaRPr lang="en-US" altLang="ja-JP" sz="20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9557D7C0-4606-A22D-0B26-B422EFF162F3}"/>
              </a:ext>
            </a:extLst>
          </p:cNvPr>
          <p:cNvSpPr txBox="1"/>
          <p:nvPr/>
        </p:nvSpPr>
        <p:spPr>
          <a:xfrm>
            <a:off x="9029163" y="1381833"/>
            <a:ext cx="316283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20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※1</a:t>
            </a:r>
            <a:r>
              <a:rPr lang="ja-JP" altLang="en-US" sz="20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時間平均が</a:t>
            </a:r>
            <a:r>
              <a:rPr lang="en-US" altLang="ja-JP" sz="20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3</a:t>
            </a:r>
            <a:r>
              <a:rPr lang="ja-JP" altLang="en-US" sz="20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方向以上出せない場合は折れ線</a:t>
            </a:r>
            <a:endParaRPr lang="en-US" altLang="ja-JP" sz="20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  <a:p>
            <a:pPr algn="ctr"/>
            <a:r>
              <a:rPr lang="ja-JP" altLang="en-US" sz="20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グラフは表示されない</a:t>
            </a:r>
            <a:endParaRPr lang="en-US" altLang="ja-JP" sz="20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</p:txBody>
      </p:sp>
      <p:sp>
        <p:nvSpPr>
          <p:cNvPr id="9" name="円/楕円 8">
            <a:extLst>
              <a:ext uri="{FF2B5EF4-FFF2-40B4-BE49-F238E27FC236}">
                <a16:creationId xmlns:a16="http://schemas.microsoft.com/office/drawing/2014/main" id="{D0C0B1E2-D945-EC98-6571-62283CB5C486}"/>
              </a:ext>
            </a:extLst>
          </p:cNvPr>
          <p:cNvSpPr/>
          <p:nvPr/>
        </p:nvSpPr>
        <p:spPr>
          <a:xfrm>
            <a:off x="11328635" y="130027"/>
            <a:ext cx="756000" cy="612000"/>
          </a:xfrm>
          <a:prstGeom prst="ellipse">
            <a:avLst/>
          </a:prstGeom>
          <a:solidFill>
            <a:srgbClr val="3DA4B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>
              <a:solidFill>
                <a:srgbClr val="FF0000"/>
              </a:solidFill>
            </a:endParaRPr>
          </a:p>
        </p:txBody>
      </p:sp>
      <p:sp>
        <p:nvSpPr>
          <p:cNvPr id="10" name="スライド番号プレースホルダー 2">
            <a:extLst>
              <a:ext uri="{FF2B5EF4-FFF2-40B4-BE49-F238E27FC236}">
                <a16:creationId xmlns:a16="http://schemas.microsoft.com/office/drawing/2014/main" id="{D5BA03FC-7DB5-F6BE-0D30-54414E8D8CDE}"/>
              </a:ext>
            </a:extLst>
          </p:cNvPr>
          <p:cNvSpPr txBox="1">
            <a:spLocks/>
          </p:cNvSpPr>
          <p:nvPr/>
        </p:nvSpPr>
        <p:spPr>
          <a:xfrm>
            <a:off x="11259053" y="243300"/>
            <a:ext cx="902793" cy="345523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defPPr>
              <a:defRPr lang="ja-JP"/>
            </a:defPPr>
            <a:lvl1pPr marL="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91A08660-9241-2446-AA6F-DEE0E69BB21D}" type="slidenum">
              <a:rPr lang="ja-JP" altLang="en-US" sz="1700" smtClean="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pPr algn="ctr"/>
              <a:t>7</a:t>
            </a:fld>
            <a:r>
              <a:rPr lang="en-US" altLang="ja-JP" sz="1700" dirty="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/24</a:t>
            </a:r>
            <a:endParaRPr lang="ja-JP" altLang="en-US" sz="1700">
              <a:solidFill>
                <a:schemeClr val="bg1"/>
              </a:solidFill>
              <a:latin typeface="HGPSoeiKakugothicUB" panose="020B0900000000000000" pitchFamily="34" charset="-128"/>
              <a:ea typeface="HGPSoeiKakugothicUB" panose="020B0900000000000000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58531059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878527A-E457-2A86-921D-3B6E588921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>
            <a:extLst>
              <a:ext uri="{FF2B5EF4-FFF2-40B4-BE49-F238E27FC236}">
                <a16:creationId xmlns:a16="http://schemas.microsoft.com/office/drawing/2014/main" id="{51BFA8B5-4FBF-60E9-695E-C6B638F4979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8263" y="932329"/>
            <a:ext cx="10675465" cy="5925670"/>
          </a:xfrm>
          <a:prstGeom prst="rect">
            <a:avLst/>
          </a:prstGeom>
        </p:spPr>
      </p:pic>
      <p:sp>
        <p:nvSpPr>
          <p:cNvPr id="2" name="タイトル 1">
            <a:extLst>
              <a:ext uri="{FF2B5EF4-FFF2-40B4-BE49-F238E27FC236}">
                <a16:creationId xmlns:a16="http://schemas.microsoft.com/office/drawing/2014/main" id="{764EF206-979B-F981-E64B-094BC0D928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ja-JP" altLang="en-US" sz="360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　</a:t>
            </a:r>
            <a:r>
              <a:rPr lang="en-US" altLang="ja-JP" sz="3600" dirty="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MAX-DOAS</a:t>
            </a:r>
            <a:r>
              <a:rPr lang="ja-JP" altLang="en-US" sz="360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の水平方向の値の変動</a:t>
            </a:r>
            <a:r>
              <a:rPr lang="en-US" altLang="ja-JP" sz="3600" dirty="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(</a:t>
            </a:r>
            <a:r>
              <a:rPr lang="ja-JP" altLang="en-US" sz="360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千葉　</a:t>
            </a:r>
            <a:r>
              <a:rPr lang="en-US" altLang="ja-JP" sz="3600" dirty="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7/12–23)</a:t>
            </a:r>
            <a:endParaRPr kumimoji="1" lang="ja-JP" altLang="en-US" sz="3600"/>
          </a:p>
        </p:txBody>
      </p:sp>
      <p:sp>
        <p:nvSpPr>
          <p:cNvPr id="14" name="テキスト ボックス 13">
            <a:extLst>
              <a:ext uri="{FF2B5EF4-FFF2-40B4-BE49-F238E27FC236}">
                <a16:creationId xmlns:a16="http://schemas.microsoft.com/office/drawing/2014/main" id="{6722DD7C-8513-91F3-5C3B-9AC1BF2FAE13}"/>
              </a:ext>
            </a:extLst>
          </p:cNvPr>
          <p:cNvSpPr txBox="1"/>
          <p:nvPr/>
        </p:nvSpPr>
        <p:spPr>
          <a:xfrm>
            <a:off x="13072701" y="2274838"/>
            <a:ext cx="4659699" cy="2308324"/>
          </a:xfrm>
          <a:prstGeom prst="rect">
            <a:avLst/>
          </a:prstGeom>
          <a:solidFill>
            <a:srgbClr val="FAFAFA"/>
          </a:solidFill>
          <a:ln w="19050">
            <a:solidFill>
              <a:srgbClr val="333333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ja-JP" altLang="en-US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各方向の</a:t>
            </a:r>
            <a:r>
              <a:rPr lang="en-US" altLang="ja-JP" sz="24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1</a:t>
            </a:r>
            <a:r>
              <a:rPr lang="ja-JP" altLang="en-US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時間平均を計算し</a:t>
            </a:r>
            <a:endParaRPr lang="en-US" altLang="ja-JP" sz="24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  <a:p>
            <a:pPr algn="ctr"/>
            <a:r>
              <a:rPr lang="ja-JP" altLang="en-US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各時間の最大値と最小値の範囲</a:t>
            </a:r>
            <a:endParaRPr lang="en-US" altLang="ja-JP" sz="24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  <a:p>
            <a:pPr algn="ctr"/>
            <a:r>
              <a:rPr lang="en-US" altLang="ja-JP" sz="24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(</a:t>
            </a:r>
            <a:r>
              <a:rPr lang="ja-JP" altLang="en-US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灰色の領域</a:t>
            </a:r>
            <a:r>
              <a:rPr lang="en-US" altLang="ja-JP" sz="24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)</a:t>
            </a:r>
          </a:p>
          <a:p>
            <a:pPr algn="ctr"/>
            <a:r>
              <a:rPr lang="ja-JP" altLang="en-US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各時間の</a:t>
            </a:r>
            <a:r>
              <a:rPr lang="en-US" altLang="ja-JP" sz="24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4</a:t>
            </a:r>
            <a:r>
              <a:rPr lang="ja-JP" altLang="en-US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方向の平均</a:t>
            </a:r>
            <a:r>
              <a:rPr lang="en-US" altLang="ja-JP" sz="24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(</a:t>
            </a:r>
            <a:r>
              <a:rPr lang="ja-JP" altLang="en-US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青線</a:t>
            </a:r>
            <a:r>
              <a:rPr lang="en-US" altLang="ja-JP" sz="24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)</a:t>
            </a:r>
          </a:p>
          <a:p>
            <a:pPr algn="ctr"/>
            <a:r>
              <a:rPr lang="ja-JP" altLang="en-US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最大値と最小値の差</a:t>
            </a:r>
            <a:r>
              <a:rPr lang="en-US" altLang="ja-JP" sz="24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(</a:t>
            </a:r>
            <a:r>
              <a:rPr lang="ja-JP" altLang="en-US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紫線</a:t>
            </a:r>
            <a:r>
              <a:rPr lang="en-US" altLang="ja-JP" sz="24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)</a:t>
            </a:r>
          </a:p>
          <a:p>
            <a:pPr algn="ctr"/>
            <a:r>
              <a:rPr lang="ja-JP" altLang="en-US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をグラフにした</a:t>
            </a:r>
            <a:endParaRPr lang="en-US" altLang="ja-JP" sz="24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</p:txBody>
      </p: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B6018461-E43E-64B0-D34C-E62CC8063F61}"/>
              </a:ext>
            </a:extLst>
          </p:cNvPr>
          <p:cNvSpPr txBox="1"/>
          <p:nvPr/>
        </p:nvSpPr>
        <p:spPr>
          <a:xfrm>
            <a:off x="3506350" y="3013501"/>
            <a:ext cx="5179289" cy="830997"/>
          </a:xfrm>
          <a:prstGeom prst="rect">
            <a:avLst/>
          </a:prstGeom>
          <a:solidFill>
            <a:srgbClr val="FAFAFA"/>
          </a:solidFill>
          <a:ln w="19050">
            <a:solidFill>
              <a:srgbClr val="333333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ja-JP" sz="24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17</a:t>
            </a:r>
            <a:r>
              <a:rPr lang="ja-JP" altLang="en-US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日の次に方向別の</a:t>
            </a:r>
            <a:endParaRPr lang="en-US" altLang="ja-JP" sz="24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  <a:p>
            <a:pPr algn="ctr"/>
            <a:r>
              <a:rPr lang="ja-JP" altLang="en-US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最大値と最小値の差が大きくなった</a:t>
            </a:r>
            <a:endParaRPr lang="en-US" altLang="ja-JP" sz="24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</p:txBody>
      </p:sp>
      <p:sp>
        <p:nvSpPr>
          <p:cNvPr id="7" name="円/楕円 6">
            <a:extLst>
              <a:ext uri="{FF2B5EF4-FFF2-40B4-BE49-F238E27FC236}">
                <a16:creationId xmlns:a16="http://schemas.microsoft.com/office/drawing/2014/main" id="{8E8BC738-CFCB-8D87-735D-B9A0464C7447}"/>
              </a:ext>
            </a:extLst>
          </p:cNvPr>
          <p:cNvSpPr/>
          <p:nvPr/>
        </p:nvSpPr>
        <p:spPr>
          <a:xfrm>
            <a:off x="11328635" y="130027"/>
            <a:ext cx="756000" cy="612000"/>
          </a:xfrm>
          <a:prstGeom prst="ellipse">
            <a:avLst/>
          </a:prstGeom>
          <a:solidFill>
            <a:srgbClr val="3DA4B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>
              <a:solidFill>
                <a:srgbClr val="FF0000"/>
              </a:solidFill>
            </a:endParaRPr>
          </a:p>
        </p:txBody>
      </p:sp>
      <p:sp>
        <p:nvSpPr>
          <p:cNvPr id="8" name="スライド番号プレースホルダー 2">
            <a:extLst>
              <a:ext uri="{FF2B5EF4-FFF2-40B4-BE49-F238E27FC236}">
                <a16:creationId xmlns:a16="http://schemas.microsoft.com/office/drawing/2014/main" id="{2E6406A0-63E6-DCA1-A68E-42008D17DB80}"/>
              </a:ext>
            </a:extLst>
          </p:cNvPr>
          <p:cNvSpPr txBox="1">
            <a:spLocks/>
          </p:cNvSpPr>
          <p:nvPr/>
        </p:nvSpPr>
        <p:spPr>
          <a:xfrm>
            <a:off x="11259053" y="243300"/>
            <a:ext cx="902793" cy="345523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defPPr>
              <a:defRPr lang="ja-JP"/>
            </a:defPPr>
            <a:lvl1pPr marL="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91A08660-9241-2446-AA6F-DEE0E69BB21D}" type="slidenum">
              <a:rPr lang="ja-JP" altLang="en-US" sz="1700" smtClean="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pPr algn="ctr"/>
              <a:t>8</a:t>
            </a:fld>
            <a:r>
              <a:rPr lang="en-US" altLang="ja-JP" sz="1700" dirty="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/24</a:t>
            </a:r>
            <a:endParaRPr lang="ja-JP" altLang="en-US" sz="1700">
              <a:solidFill>
                <a:schemeClr val="bg1"/>
              </a:solidFill>
              <a:latin typeface="HGPSoeiKakugothicUB" panose="020B0900000000000000" pitchFamily="34" charset="-128"/>
              <a:ea typeface="HGPSoeiKakugothicUB" panose="020B0900000000000000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68995622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緑">
      <a:dk1>
        <a:sysClr val="windowText" lastClr="000000"/>
      </a:dk1>
      <a:lt1>
        <a:sysClr val="window" lastClr="FFFFFF"/>
      </a:lt1>
      <a:dk2>
        <a:srgbClr val="455F51"/>
      </a:dk2>
      <a:lt2>
        <a:srgbClr val="E3DED1"/>
      </a:lt2>
      <a:accent1>
        <a:srgbClr val="549E39"/>
      </a:accent1>
      <a:accent2>
        <a:srgbClr val="8AB833"/>
      </a:accent2>
      <a:accent3>
        <a:srgbClr val="C0CF3A"/>
      </a:accent3>
      <a:accent4>
        <a:srgbClr val="029676"/>
      </a:accent4>
      <a:accent5>
        <a:srgbClr val="4AB5C4"/>
      </a:accent5>
      <a:accent6>
        <a:srgbClr val="0989B1"/>
      </a:accent6>
      <a:hlink>
        <a:srgbClr val="6B9F25"/>
      </a:hlink>
      <a:folHlink>
        <a:srgbClr val="BA6906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noFill/>
      </a:spPr>
      <a:bodyPr rtlCol="0" anchor="ctr"/>
      <a:lstStyle>
        <a:defPPr algn="ctr">
          <a:defRPr kumimoji="1">
            <a:solidFill>
              <a:srgbClr val="FF0000"/>
            </a:solidFill>
          </a:defRPr>
        </a:defPPr>
      </a:lstStyle>
      <a:style>
        <a:lnRef idx="2">
          <a:schemeClr val="accent1">
            <a:shade val="15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163293</TotalTime>
  <Words>1522</Words>
  <Application>Microsoft Macintosh PowerPoint</Application>
  <PresentationFormat>ワイド画面</PresentationFormat>
  <Paragraphs>268</Paragraphs>
  <Slides>25</Slides>
  <Notes>25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8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25</vt:i4>
      </vt:variant>
    </vt:vector>
  </HeadingPairs>
  <TitlesOfParts>
    <vt:vector size="34" baseType="lpstr">
      <vt:lpstr>HGPSoeiKakugothicUB</vt:lpstr>
      <vt:lpstr>HGSSoeiKakugothicUB</vt:lpstr>
      <vt:lpstr>Hiragino Sans W6</vt:lpstr>
      <vt:lpstr>Hiragino Sans W7</vt:lpstr>
      <vt:lpstr>游ゴシック</vt:lpstr>
      <vt:lpstr>游ゴシック Light</vt:lpstr>
      <vt:lpstr>游明朝</vt:lpstr>
      <vt:lpstr>Arial</vt:lpstr>
      <vt:lpstr>Office テーマ</vt:lpstr>
      <vt:lpstr>PowerPoint プレゼンテーション</vt:lpstr>
      <vt:lpstr>　千葉キャンペーンでの解析</vt:lpstr>
      <vt:lpstr>　千葉市の7月23日(木)の天気</vt:lpstr>
      <vt:lpstr>　MAX-DOASの時系列(千葉　7/23)</vt:lpstr>
      <vt:lpstr>　MAX-DOASの時系列 エラーバー有(千葉　7/23)</vt:lpstr>
      <vt:lpstr>　MAX-DOASの時系列(千葉 7/12–23)</vt:lpstr>
      <vt:lpstr>　MAX-DOASの時系列 エラーバー有(千葉 7/12–23)</vt:lpstr>
      <vt:lpstr>　MAX-DOASの水平方向の値の変動(千葉　7/23)</vt:lpstr>
      <vt:lpstr>　MAX-DOASの水平方向の値の変動(千葉　7/12–23)</vt:lpstr>
      <vt:lpstr>　MAX-DOASの時系列とメソ解析時系列(千葉　7/23)</vt:lpstr>
      <vt:lpstr>　MAX-DOASの時系列とメソ解析時系列 エラーバー有(千葉　7/23)</vt:lpstr>
      <vt:lpstr>　MAX-DOASとメソ解析とラジオゾンデの時系列(筑波　7/23)</vt:lpstr>
      <vt:lpstr>　MAX-DOASとメソ解析の相関関係(千葉　7/12–23)</vt:lpstr>
      <vt:lpstr>　MAX-DOASとメソ解析の相関関係(千葉　7/12–23)</vt:lpstr>
      <vt:lpstr>　MAX-DOASとラジオゾンデの相関関係(つくば　7/12–23)</vt:lpstr>
      <vt:lpstr>　メソ解析とラジオゾンデの可降水量の高度別時系列(筑波 7/12–23)</vt:lpstr>
      <vt:lpstr>　全国のメソ解析とラジオゾンデの可降水量の時系列(7/12–23)</vt:lpstr>
      <vt:lpstr>　全国のメソ解析とラジオゾンデの0–1 km部分可降水量の時系列(7/12–23)</vt:lpstr>
      <vt:lpstr>　全国のメソ解析とラジオゾンデの1– km部分可降水量の時系列(7/12–23)</vt:lpstr>
      <vt:lpstr>　全国のメソ解析とラジオゾンデの可降水量の相関関係(7/12–23)</vt:lpstr>
      <vt:lpstr>　全国のメソ解析とラジオゾンデの0–1 km部分可降水量の相関関係(7/12–23)</vt:lpstr>
      <vt:lpstr>　全国のメソ解析とラジオゾンデの1– km部分可降水量の相関関係(7/12–23)</vt:lpstr>
      <vt:lpstr>　全国のメソ解析0-1 km部分可降水量の変化量(7/12–23)</vt:lpstr>
      <vt:lpstr>　メソ解析下層水蒸気の変化と水蒸気場の様子(7/23)</vt:lpstr>
      <vt:lpstr>　千葉MAX-DOASの観測とメソ解析水蒸気場の様子(7/23)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ccya4152</dc:creator>
  <cp:lastModifiedBy>ccya4152</cp:lastModifiedBy>
  <cp:revision>478</cp:revision>
  <cp:lastPrinted>2024-08-13T03:58:27Z</cp:lastPrinted>
  <dcterms:created xsi:type="dcterms:W3CDTF">2024-02-12T06:17:38Z</dcterms:created>
  <dcterms:modified xsi:type="dcterms:W3CDTF">2026-07-24T03:47:07Z</dcterms:modified>
</cp:coreProperties>
</file>